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6"/>
  </p:notesMasterIdLst>
  <p:handoutMasterIdLst>
    <p:handoutMasterId r:id="rId17"/>
  </p:handoutMasterIdLst>
  <p:sldIdLst>
    <p:sldId id="256" r:id="rId3"/>
    <p:sldId id="270" r:id="rId4"/>
    <p:sldId id="271" r:id="rId5"/>
    <p:sldId id="273" r:id="rId6"/>
    <p:sldId id="260" r:id="rId7"/>
    <p:sldId id="269" r:id="rId8"/>
    <p:sldId id="262" r:id="rId9"/>
    <p:sldId id="263" r:id="rId10"/>
    <p:sldId id="264" r:id="rId11"/>
    <p:sldId id="265" r:id="rId12"/>
    <p:sldId id="266" r:id="rId13"/>
    <p:sldId id="267" r:id="rId14"/>
    <p:sldId id="268" r:id="rId15"/>
  </p:sldIdLst>
  <p:sldSz cx="12192000" cy="6858000"/>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333399"/>
    <a:srgbClr val="0000A4"/>
    <a:srgbClr val="BDDEFF"/>
    <a:srgbClr val="99CCFF"/>
    <a:srgbClr val="3E6FD2"/>
    <a:srgbClr val="0000B8"/>
    <a:srgbClr val="3166CF"/>
    <a:srgbClr val="2D5EC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1"/>
    <p:restoredTop sz="94660"/>
  </p:normalViewPr>
  <p:slideViewPr>
    <p:cSldViewPr>
      <p:cViewPr>
        <p:scale>
          <a:sx n="75" d="100"/>
          <a:sy n="75" d="100"/>
        </p:scale>
        <p:origin x="244" y="-54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21.0.51\groupshare\Delivery%20Management\FWC%202%20-%20PO_2016-20_A5\SC149%20%20-%20Daily%20maintenance%20-%20COMM%20C1\EU%20in%20slides\graphs\14_EU%20population_Brexit_edit_notyetfinish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noFill/>
            </a:ln>
            <a:effectLst/>
          </c:spPr>
          <c:invertIfNegative val="0"/>
          <c:dLbls>
            <c:dLbl>
              <c:idx val="0"/>
              <c:layout/>
              <c:tx>
                <c:rich>
                  <a:bodyPr/>
                  <a:lstStyle/>
                  <a:p>
                    <a:r>
                      <a:rPr lang="en-US" dirty="0" smtClean="0"/>
                      <a:t>83,4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72F-4D84-B434-5238A77A56A3}"/>
                </c:ext>
              </c:extLst>
            </c:dLbl>
            <c:dLbl>
              <c:idx val="1"/>
              <c:layout/>
              <c:tx>
                <c:rich>
                  <a:bodyPr/>
                  <a:lstStyle/>
                  <a:p>
                    <a:r>
                      <a:rPr lang="en-US" dirty="0" smtClean="0"/>
                      <a:t>68,4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72F-4D84-B434-5238A77A56A3}"/>
                </c:ext>
              </c:extLst>
            </c:dLbl>
            <c:dLbl>
              <c:idx val="2"/>
              <c:layout/>
              <c:tx>
                <c:rich>
                  <a:bodyPr/>
                  <a:lstStyle/>
                  <a:p>
                    <a:r>
                      <a:rPr lang="en-US" dirty="0" smtClean="0"/>
                      <a:t>59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72F-4D84-B434-5238A77A56A3}"/>
                </c:ext>
              </c:extLst>
            </c:dLbl>
            <c:dLbl>
              <c:idx val="3"/>
              <c:layout/>
              <c:tx>
                <c:rich>
                  <a:bodyPr/>
                  <a:lstStyle/>
                  <a:p>
                    <a:r>
                      <a:rPr lang="en-US" dirty="0" smtClean="0"/>
                      <a:t>48,6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72F-4D84-B434-5238A77A56A3}"/>
                </c:ext>
              </c:extLst>
            </c:dLbl>
            <c:dLbl>
              <c:idx val="4"/>
              <c:layout/>
              <c:tx>
                <c:rich>
                  <a:bodyPr/>
                  <a:lstStyle/>
                  <a:p>
                    <a:r>
                      <a:rPr lang="en-US" dirty="0" smtClean="0"/>
                      <a:t>36,6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72F-4D84-B434-5238A77A56A3}"/>
                </c:ext>
              </c:extLst>
            </c:dLbl>
            <c:dLbl>
              <c:idx val="5"/>
              <c:layout/>
              <c:tx>
                <c:rich>
                  <a:bodyPr/>
                  <a:lstStyle/>
                  <a:p>
                    <a:r>
                      <a:rPr lang="en-US" dirty="0" smtClean="0"/>
                      <a:t>19,1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72F-4D84-B434-5238A77A56A3}"/>
                </c:ext>
              </c:extLst>
            </c:dLbl>
            <c:dLbl>
              <c:idx val="6"/>
              <c:layout/>
              <c:tx>
                <c:rich>
                  <a:bodyPr/>
                  <a:lstStyle/>
                  <a:p>
                    <a:r>
                      <a:rPr lang="en-US" dirty="0" smtClean="0"/>
                      <a:t>17,9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72F-4D84-B434-5238A77A56A3}"/>
                </c:ext>
              </c:extLst>
            </c:dLbl>
            <c:dLbl>
              <c:idx val="7"/>
              <c:layout/>
              <c:tx>
                <c:rich>
                  <a:bodyPr/>
                  <a:lstStyle/>
                  <a:p>
                    <a:r>
                      <a:rPr lang="en-US" dirty="0" smtClean="0"/>
                      <a:t>11,6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72F-4D84-B434-5238A77A56A3}"/>
                </c:ext>
              </c:extLst>
            </c:dLbl>
            <c:dLbl>
              <c:idx val="8"/>
              <c:layout/>
              <c:tx>
                <c:rich>
                  <a:bodyPr/>
                  <a:lstStyle/>
                  <a:p>
                    <a:r>
                      <a:rPr lang="en-US" smtClean="0"/>
                      <a:t>10,4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F0C-4B00-AAF5-80AB0D836C4A}"/>
                </c:ext>
              </c:extLst>
            </c:dLbl>
            <c:dLbl>
              <c:idx val="9"/>
              <c:layout/>
              <c:tx>
                <c:rich>
                  <a:bodyPr/>
                  <a:lstStyle/>
                  <a:p>
                    <a:r>
                      <a:rPr lang="en-US" dirty="0" smtClean="0"/>
                      <a:t>10,9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72F-4D84-B434-5238A77A56A3}"/>
                </c:ext>
              </c:extLst>
            </c:dLbl>
            <c:dLbl>
              <c:idx val="10"/>
              <c:layout/>
              <c:tx>
                <c:rich>
                  <a:bodyPr/>
                  <a:lstStyle/>
                  <a:p>
                    <a:r>
                      <a:rPr lang="en-US" smtClean="0"/>
                      <a:t>10,6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BE8-4D72-A305-63E9660BB2C6}"/>
                </c:ext>
              </c:extLst>
            </c:dLbl>
            <c:dLbl>
              <c:idx val="11"/>
              <c:layout/>
              <c:tx>
                <c:rich>
                  <a:bodyPr/>
                  <a:lstStyle/>
                  <a:p>
                    <a:r>
                      <a:rPr lang="en-US" dirty="0" smtClean="0"/>
                      <a:t>10,5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F72F-4D84-B434-5238A77A56A3}"/>
                </c:ext>
              </c:extLst>
            </c:dLbl>
            <c:dLbl>
              <c:idx val="12"/>
              <c:layout/>
              <c:tx>
                <c:rich>
                  <a:bodyPr/>
                  <a:lstStyle/>
                  <a:p>
                    <a:r>
                      <a:rPr lang="en-US" dirty="0" smtClean="0"/>
                      <a:t>9,6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72F-4D84-B434-5238A77A56A3}"/>
                </c:ext>
              </c:extLst>
            </c:dLbl>
            <c:dLbl>
              <c:idx val="13"/>
              <c:layout/>
              <c:tx>
                <c:rich>
                  <a:bodyPr/>
                  <a:lstStyle/>
                  <a:p>
                    <a:r>
                      <a:rPr lang="en-US" dirty="0" smtClean="0"/>
                      <a:t>9,2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72F-4D84-B434-5238A77A56A3}"/>
                </c:ext>
              </c:extLst>
            </c:dLbl>
            <c:dLbl>
              <c:idx val="14"/>
              <c:layout/>
              <c:tx>
                <c:rich>
                  <a:bodyPr/>
                  <a:lstStyle/>
                  <a:p>
                    <a:r>
                      <a:rPr lang="en-US" dirty="0" smtClean="0"/>
                      <a:t>6,4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2F-4D84-B434-5238A77A56A3}"/>
                </c:ext>
              </c:extLst>
            </c:dLbl>
            <c:dLbl>
              <c:idx val="15"/>
              <c:layout/>
              <c:tx>
                <c:rich>
                  <a:bodyPr/>
                  <a:lstStyle/>
                  <a:p>
                    <a:r>
                      <a:rPr lang="en-US" smtClean="0"/>
                      <a:t>5,9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F0C-4B00-AAF5-80AB0D836C4A}"/>
                </c:ext>
              </c:extLst>
            </c:dLbl>
            <c:dLbl>
              <c:idx val="16"/>
              <c:layout/>
              <c:tx>
                <c:rich>
                  <a:bodyPr/>
                  <a:lstStyle/>
                  <a:p>
                    <a:r>
                      <a:rPr lang="en-US" smtClean="0"/>
                      <a:t>5,6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BE8-4D72-A305-63E9660BB2C6}"/>
                </c:ext>
              </c:extLst>
            </c:dLbl>
            <c:dLbl>
              <c:idx val="17"/>
              <c:layout/>
              <c:tx>
                <c:rich>
                  <a:bodyPr/>
                  <a:lstStyle/>
                  <a:p>
                    <a:r>
                      <a:rPr lang="en-US" dirty="0" smtClean="0"/>
                      <a:t>5,4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72F-4D84-B434-5238A77A56A3}"/>
                </c:ext>
              </c:extLst>
            </c:dLbl>
            <c:dLbl>
              <c:idx val="18"/>
              <c:layout/>
              <c:tx>
                <c:rich>
                  <a:bodyPr/>
                  <a:lstStyle/>
                  <a:p>
                    <a:r>
                      <a:rPr lang="en-US" dirty="0" smtClean="0"/>
                      <a:t>5,3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72F-4D84-B434-5238A77A56A3}"/>
                </c:ext>
              </c:extLst>
            </c:dLbl>
            <c:dLbl>
              <c:idx val="19"/>
              <c:layout/>
              <c:tx>
                <c:rich>
                  <a:bodyPr/>
                  <a:lstStyle/>
                  <a:p>
                    <a:r>
                      <a:rPr lang="en-US" dirty="0" smtClean="0"/>
                      <a:t>3,9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72F-4D84-B434-5238A77A56A3}"/>
                </c:ext>
              </c:extLst>
            </c:dLbl>
            <c:dLbl>
              <c:idx val="20"/>
              <c:layout/>
              <c:tx>
                <c:rich>
                  <a:bodyPr/>
                  <a:lstStyle/>
                  <a:p>
                    <a:r>
                      <a:rPr lang="en-US" smtClean="0"/>
                      <a:t>2,9</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A86-424B-BED4-BFCD2D749BA7}"/>
                </c:ext>
              </c:extLst>
            </c:dLbl>
            <c:dLbl>
              <c:idx val="21"/>
              <c:layout/>
              <c:tx>
                <c:rich>
                  <a:bodyPr/>
                  <a:lstStyle/>
                  <a:p>
                    <a:r>
                      <a:rPr lang="en-US" smtClean="0"/>
                      <a:t>2,1</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72F-4D84-B434-5238A77A56A3}"/>
                </c:ext>
              </c:extLst>
            </c:dLbl>
            <c:dLbl>
              <c:idx val="25"/>
              <c:layout/>
              <c:tx>
                <c:rich>
                  <a:bodyPr/>
                  <a:lstStyle/>
                  <a:p>
                    <a:r>
                      <a:rPr lang="en-US" smtClean="0"/>
                      <a:t>0,7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A86-424B-BED4-BFCD2D749BA7}"/>
                </c:ext>
              </c:extLst>
            </c:dLbl>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'[14_EU population_Brexit_edit_notyetfinished.xlsx]EN'!$A$1:$A$27</c:f>
              <c:strCache>
                <c:ptCount val="27"/>
                <c:pt idx="0">
                  <c:v>Germany</c:v>
                </c:pt>
                <c:pt idx="1">
                  <c:v>France</c:v>
                </c:pt>
                <c:pt idx="2">
                  <c:v>Italy</c:v>
                </c:pt>
                <c:pt idx="3">
                  <c:v>Spain</c:v>
                </c:pt>
                <c:pt idx="4">
                  <c:v>Poland</c:v>
                </c:pt>
                <c:pt idx="5">
                  <c:v>Romania</c:v>
                </c:pt>
                <c:pt idx="6">
                  <c:v>Netherlands</c:v>
                </c:pt>
                <c:pt idx="7">
                  <c:v>Belgium</c:v>
                </c:pt>
                <c:pt idx="8">
                  <c:v>Greece</c:v>
                </c:pt>
                <c:pt idx="9">
                  <c:v>Czechia</c:v>
                </c:pt>
                <c:pt idx="10">
                  <c:v>Portugal</c:v>
                </c:pt>
                <c:pt idx="11">
                  <c:v>Sweden</c:v>
                </c:pt>
                <c:pt idx="12">
                  <c:v>Hungary</c:v>
                </c:pt>
                <c:pt idx="13">
                  <c:v>Austria</c:v>
                </c:pt>
                <c:pt idx="14">
                  <c:v>Bulgaria</c:v>
                </c:pt>
                <c:pt idx="15">
                  <c:v>Denmark</c:v>
                </c:pt>
                <c:pt idx="16">
                  <c:v>Finland</c:v>
                </c:pt>
                <c:pt idx="17">
                  <c:v>Slovakia</c:v>
                </c:pt>
                <c:pt idx="18">
                  <c:v>Ireland</c:v>
                </c:pt>
                <c:pt idx="19">
                  <c:v>Croatia</c:v>
                </c:pt>
                <c:pt idx="20">
                  <c:v>Lithuania</c:v>
                </c:pt>
                <c:pt idx="21">
                  <c:v>Slovenia</c:v>
                </c:pt>
                <c:pt idx="22">
                  <c:v>Latvia</c:v>
                </c:pt>
                <c:pt idx="23">
                  <c:v>Estonia</c:v>
                </c:pt>
                <c:pt idx="24">
                  <c:v>Cyprus</c:v>
                </c:pt>
                <c:pt idx="25">
                  <c:v>Luxembourg</c:v>
                </c:pt>
                <c:pt idx="26">
                  <c:v>Malta</c:v>
                </c:pt>
              </c:strCache>
            </c:strRef>
          </c:cat>
          <c:val>
            <c:numRef>
              <c:f>'[14_EU population_Brexit_edit_notyetfinished.xlsx]EN'!$D$1:$D$27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c:v>
                </c:pt>
                <c:pt idx="23">
                  <c:v>1.3</c:v>
                </c:pt>
                <c:pt idx="24">
                  <c:v>0.9</c:v>
                </c:pt>
                <c:pt idx="25">
                  <c:v>0.6</c:v>
                </c:pt>
                <c:pt idx="26">
                  <c:v>0.5</c:v>
                </c:pt>
              </c:numCache>
            </c:numRef>
          </c:val>
          <c:extLst>
            <c:ext xmlns:c16="http://schemas.microsoft.com/office/drawing/2014/chart" uri="{C3380CC4-5D6E-409C-BE32-E72D297353CC}">
              <c16:uniqueId val="{00000000-4E86-45A8-A598-C6CDB77BBF22}"/>
            </c:ext>
          </c:extLst>
        </c:ser>
        <c:dLbls>
          <c:showLegendKey val="0"/>
          <c:showVal val="0"/>
          <c:showCatName val="0"/>
          <c:showSerName val="0"/>
          <c:showPercent val="0"/>
          <c:showBubbleSize val="0"/>
        </c:dLbls>
        <c:gapWidth val="58"/>
        <c:overlap val="-27"/>
        <c:axId val="477093656"/>
        <c:axId val="477099536"/>
      </c:barChart>
      <c:catAx>
        <c:axId val="47709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nl-NL"/>
          </a:p>
        </c:txPr>
        <c:crossAx val="477099536"/>
        <c:crosses val="autoZero"/>
        <c:auto val="1"/>
        <c:lblAlgn val="ctr"/>
        <c:lblOffset val="100"/>
        <c:noMultiLvlLbl val="0"/>
      </c:catAx>
      <c:valAx>
        <c:axId val="477099536"/>
        <c:scaling>
          <c:orientation val="minMax"/>
        </c:scaling>
        <c:delete val="1"/>
        <c:axPos val="l"/>
        <c:numFmt formatCode="General" sourceLinked="1"/>
        <c:majorTickMark val="none"/>
        <c:minorTickMark val="none"/>
        <c:tickLblPos val="nextTo"/>
        <c:crossAx val="47709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635ACB6C-767C-4B22-BC43-9DB3E65AB86A}" type="slidenum">
              <a:rPr lang="en-GB" altLang="en-US"/>
              <a:pPr/>
              <a:t>‹#›</a:t>
            </a:fld>
            <a:endParaRPr lang="en-GB" altLang="en-US"/>
          </a:p>
        </p:txBody>
      </p:sp>
    </p:spTree>
    <p:extLst>
      <p:ext uri="{BB962C8B-B14F-4D97-AF65-F5344CB8AC3E}">
        <p14:creationId xmlns:p14="http://schemas.microsoft.com/office/powerpoint/2010/main" val="1626976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4A6993BD-CAEA-419E-9673-8AC33B85B1FF}" type="slidenum">
              <a:rPr lang="en-GB" altLang="en-US"/>
              <a:pPr/>
              <a:t>‹#›</a:t>
            </a:fld>
            <a:endParaRPr lang="en-GB" altLang="en-US"/>
          </a:p>
        </p:txBody>
      </p:sp>
    </p:spTree>
    <p:extLst>
      <p:ext uri="{BB962C8B-B14F-4D97-AF65-F5344CB8AC3E}">
        <p14:creationId xmlns:p14="http://schemas.microsoft.com/office/powerpoint/2010/main" val="28872587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9F9166-8D5C-4C9B-9E25-BC62AF50A4FD}" type="slidenum">
              <a:rPr kumimoji="0" lang="fr-FR"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xfrm>
            <a:off x="92075" y="744538"/>
            <a:ext cx="6615113" cy="3722687"/>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extLst>
      <p:ext uri="{BB962C8B-B14F-4D97-AF65-F5344CB8AC3E}">
        <p14:creationId xmlns:p14="http://schemas.microsoft.com/office/powerpoint/2010/main" val="1675931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19EF572-0C7C-47B4-8638-2925EAA49C6F}" type="slidenum">
              <a:rPr lang="en-GB" altLang="en-US" smtClean="0"/>
              <a:pPr algn="r" eaLnBrk="1" hangingPunct="1">
                <a:spcBef>
                  <a:spcPct val="0"/>
                </a:spcBef>
              </a:pPr>
              <a:t>13</a:t>
            </a:fld>
            <a:endParaRPr lang="en-GB" altLang="en-US"/>
          </a:p>
        </p:txBody>
      </p:sp>
      <p:sp>
        <p:nvSpPr>
          <p:cNvPr id="24579" name="Rectangle 2"/>
          <p:cNvSpPr>
            <a:spLocks noGrp="1" noRot="1" noChangeAspect="1" noChangeArrowheads="1" noTextEdit="1"/>
          </p:cNvSpPr>
          <p:nvPr>
            <p:ph type="sldImg"/>
          </p:nvPr>
        </p:nvSpPr>
        <p:spPr>
          <a:xfrm>
            <a:off x="92075" y="744538"/>
            <a:ext cx="6615113" cy="3722687"/>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3FC2C9D-7281-4C7B-8694-342C62252E06}" type="slidenum">
              <a:rPr lang="fr-FR" altLang="en-US" smtClean="0"/>
              <a:pPr algn="r" eaLnBrk="1" hangingPunct="1">
                <a:spcBef>
                  <a:spcPct val="0"/>
                </a:spcBef>
              </a:pPr>
              <a:t>5</a:t>
            </a:fld>
            <a:endParaRPr lang="fr-FR" altLang="en-US"/>
          </a:p>
        </p:txBody>
      </p:sp>
      <p:sp>
        <p:nvSpPr>
          <p:cNvPr id="16387" name="Rectangle 2"/>
          <p:cNvSpPr>
            <a:spLocks noGrp="1" noRot="1" noChangeAspect="1" noChangeArrowheads="1" noTextEdit="1"/>
          </p:cNvSpPr>
          <p:nvPr>
            <p:ph type="sldImg"/>
          </p:nvPr>
        </p:nvSpPr>
        <p:spPr>
          <a:xfrm>
            <a:off x="92075" y="744538"/>
            <a:ext cx="6615113" cy="3722687"/>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62E9D1-969F-4D34-AA45-6F4754FCF8B1}" type="slidenum">
              <a:rPr lang="fr-FR" altLang="en-US" smtClean="0"/>
              <a:pPr algn="r" eaLnBrk="1" hangingPunct="1">
                <a:spcBef>
                  <a:spcPct val="0"/>
                </a:spcBef>
              </a:pPr>
              <a:t>6</a:t>
            </a:fld>
            <a:endParaRPr lang="fr-FR" altLang="en-US"/>
          </a:p>
        </p:txBody>
      </p:sp>
      <p:sp>
        <p:nvSpPr>
          <p:cNvPr id="19459" name="Rectangle 2"/>
          <p:cNvSpPr>
            <a:spLocks noGrp="1" noRot="1" noChangeAspect="1" noChangeArrowheads="1" noTextEdit="1"/>
          </p:cNvSpPr>
          <p:nvPr>
            <p:ph type="sldImg"/>
          </p:nvPr>
        </p:nvSpPr>
        <p:spPr>
          <a:xfrm>
            <a:off x="92075" y="744538"/>
            <a:ext cx="6615113" cy="372268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a:latin typeface="Arial" charset="0"/>
            </a:endParaRPr>
          </a:p>
        </p:txBody>
      </p:sp>
    </p:spTree>
    <p:extLst>
      <p:ext uri="{BB962C8B-B14F-4D97-AF65-F5344CB8AC3E}">
        <p14:creationId xmlns:p14="http://schemas.microsoft.com/office/powerpoint/2010/main" val="332781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5CC2954-69BC-4AB9-B7D2-D453AC4959A6}" type="slidenum">
              <a:rPr lang="fr-FR" altLang="en-US" smtClean="0"/>
              <a:pPr algn="r" eaLnBrk="1" hangingPunct="1">
                <a:spcBef>
                  <a:spcPct val="0"/>
                </a:spcBef>
              </a:pPr>
              <a:t>7</a:t>
            </a:fld>
            <a:endParaRPr lang="fr-FR" altLang="en-US"/>
          </a:p>
        </p:txBody>
      </p:sp>
      <p:sp>
        <p:nvSpPr>
          <p:cNvPr id="18435" name="Rectangle 2"/>
          <p:cNvSpPr>
            <a:spLocks noGrp="1" noRot="1" noChangeAspect="1" noChangeArrowheads="1" noTextEdit="1"/>
          </p:cNvSpPr>
          <p:nvPr>
            <p:ph type="sldImg"/>
          </p:nvPr>
        </p:nvSpPr>
        <p:spPr>
          <a:xfrm>
            <a:off x="92075" y="744538"/>
            <a:ext cx="6615113" cy="3722687"/>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62E9D1-969F-4D34-AA45-6F4754FCF8B1}" type="slidenum">
              <a:rPr lang="fr-FR" altLang="en-US" smtClean="0"/>
              <a:pPr algn="r" eaLnBrk="1" hangingPunct="1">
                <a:spcBef>
                  <a:spcPct val="0"/>
                </a:spcBef>
              </a:pPr>
              <a:t>8</a:t>
            </a:fld>
            <a:endParaRPr lang="fr-FR" altLang="en-US"/>
          </a:p>
        </p:txBody>
      </p:sp>
      <p:sp>
        <p:nvSpPr>
          <p:cNvPr id="19459" name="Rectangle 2"/>
          <p:cNvSpPr>
            <a:spLocks noGrp="1" noRot="1" noChangeAspect="1" noChangeArrowheads="1" noTextEdit="1"/>
          </p:cNvSpPr>
          <p:nvPr>
            <p:ph type="sldImg"/>
          </p:nvPr>
        </p:nvSpPr>
        <p:spPr>
          <a:xfrm>
            <a:off x="92075" y="744538"/>
            <a:ext cx="6615113" cy="372268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1F7CC54-657E-46B7-9454-55E83C3BDDCA}" type="slidenum">
              <a:rPr lang="fr-FR" altLang="en-US" smtClean="0"/>
              <a:pPr algn="r" eaLnBrk="1" hangingPunct="1">
                <a:spcBef>
                  <a:spcPct val="0"/>
                </a:spcBef>
              </a:pPr>
              <a:t>9</a:t>
            </a:fld>
            <a:endParaRPr lang="fr-FR" altLang="en-US"/>
          </a:p>
        </p:txBody>
      </p:sp>
      <p:sp>
        <p:nvSpPr>
          <p:cNvPr id="20483" name="Rectangle 2"/>
          <p:cNvSpPr>
            <a:spLocks noGrp="1" noRot="1" noChangeAspect="1" noChangeArrowheads="1" noTextEdit="1"/>
          </p:cNvSpPr>
          <p:nvPr>
            <p:ph type="sldImg"/>
          </p:nvPr>
        </p:nvSpPr>
        <p:spPr>
          <a:xfrm>
            <a:off x="92075" y="744538"/>
            <a:ext cx="6615113" cy="3722687"/>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56032D5-2CE6-469B-B722-F0722D7208FF}" type="slidenum">
              <a:rPr lang="en-GB" altLang="en-US" smtClean="0"/>
              <a:pPr algn="r" eaLnBrk="1" hangingPunct="1">
                <a:spcBef>
                  <a:spcPct val="0"/>
                </a:spcBef>
              </a:pPr>
              <a:t>10</a:t>
            </a:fld>
            <a:endParaRPr lang="en-GB" altLang="en-US"/>
          </a:p>
        </p:txBody>
      </p:sp>
      <p:sp>
        <p:nvSpPr>
          <p:cNvPr id="21507" name="Rectangle 2"/>
          <p:cNvSpPr>
            <a:spLocks noGrp="1" noRot="1" noChangeAspect="1" noChangeArrowheads="1" noTextEdit="1"/>
          </p:cNvSpPr>
          <p:nvPr>
            <p:ph type="sldImg"/>
          </p:nvPr>
        </p:nvSpPr>
        <p:spPr>
          <a:xfrm>
            <a:off x="92075" y="744538"/>
            <a:ext cx="6615113"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D45270-0CFF-4F83-B8C4-0DB5B4E2902F}" type="slidenum">
              <a:rPr lang="en-GB" altLang="en-US" smtClean="0"/>
              <a:pPr algn="r" eaLnBrk="1" hangingPunct="1">
                <a:spcBef>
                  <a:spcPct val="0"/>
                </a:spcBef>
              </a:pPr>
              <a:t>11</a:t>
            </a:fld>
            <a:endParaRPr lang="en-GB" altLang="en-US"/>
          </a:p>
        </p:txBody>
      </p:sp>
      <p:sp>
        <p:nvSpPr>
          <p:cNvPr id="22531" name="Rectangle 2"/>
          <p:cNvSpPr>
            <a:spLocks noGrp="1" noRot="1" noChangeAspect="1" noChangeArrowheads="1" noTextEdit="1"/>
          </p:cNvSpPr>
          <p:nvPr>
            <p:ph type="sldImg"/>
          </p:nvPr>
        </p:nvSpPr>
        <p:spPr>
          <a:xfrm>
            <a:off x="92075" y="744538"/>
            <a:ext cx="6615113" cy="3722687"/>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2B9F05-6E46-4C4F-918F-8998E803100D}" type="slidenum">
              <a:rPr lang="en-GB" altLang="en-US" smtClean="0"/>
              <a:pPr algn="r" eaLnBrk="1" hangingPunct="1">
                <a:spcBef>
                  <a:spcPct val="0"/>
                </a:spcBef>
              </a:pPr>
              <a:t>12</a:t>
            </a:fld>
            <a:endParaRPr lang="en-GB" altLang="en-US"/>
          </a:p>
        </p:txBody>
      </p:sp>
      <p:sp>
        <p:nvSpPr>
          <p:cNvPr id="23555" name="Rectangle 2"/>
          <p:cNvSpPr>
            <a:spLocks noGrp="1" noRot="1" noChangeAspect="1" noChangeArrowheads="1" noTextEdit="1"/>
          </p:cNvSpPr>
          <p:nvPr>
            <p:ph type="sldImg"/>
          </p:nvPr>
        </p:nvSpPr>
        <p:spPr>
          <a:xfrm>
            <a:off x="92075" y="744538"/>
            <a:ext cx="6615113" cy="3722687"/>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2" y="258766"/>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5327651" y="2565403"/>
            <a:ext cx="6720416"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814917" y="3716341"/>
            <a:ext cx="11377083"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0BD94B30-E39F-45CD-9524-A12DB183DA61}" type="slidenum">
              <a:rPr lang="en-GB" altLang="en-US"/>
              <a:pPr/>
              <a:t>‹#›</a:t>
            </a:fld>
            <a:endParaRPr lang="en-GB" altLang="en-US"/>
          </a:p>
        </p:txBody>
      </p:sp>
      <p:sp>
        <p:nvSpPr>
          <p:cNvPr id="7" name="Rectangle 6"/>
          <p:cNvSpPr/>
          <p:nvPr userDrawn="1"/>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C9E4952-A9D9-4EB4-94C9-2ECCA112C55F}" type="slidenum">
              <a:rPr lang="en-GB" altLang="en-US"/>
              <a:pPr/>
              <a:t>‹#›</a:t>
            </a:fld>
            <a:endParaRPr lang="en-GB" altLang="en-US"/>
          </a:p>
        </p:txBody>
      </p:sp>
    </p:spTree>
    <p:extLst>
      <p:ext uri="{BB962C8B-B14F-4D97-AF65-F5344CB8AC3E}">
        <p14:creationId xmlns:p14="http://schemas.microsoft.com/office/powerpoint/2010/main" val="180946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3"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F8C6EC6-2D07-4312-9A71-D743D235DD4B}" type="slidenum">
              <a:rPr lang="en-GB" altLang="en-US"/>
              <a:pPr/>
              <a:t>‹#›</a:t>
            </a:fld>
            <a:endParaRPr lang="en-GB" altLang="en-US"/>
          </a:p>
        </p:txBody>
      </p:sp>
    </p:spTree>
    <p:extLst>
      <p:ext uri="{BB962C8B-B14F-4D97-AF65-F5344CB8AC3E}">
        <p14:creationId xmlns:p14="http://schemas.microsoft.com/office/powerpoint/2010/main" val="230802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257175" fontAlgn="auto">
              <a:spcBef>
                <a:spcPts val="0"/>
              </a:spcBef>
              <a:spcAft>
                <a:spcPts val="0"/>
              </a:spcAft>
              <a:defRPr/>
            </a:pPr>
            <a:endParaRPr lang="en-US" sz="1013">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2" y="258770"/>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5327651" y="2565407"/>
            <a:ext cx="6720416" cy="790575"/>
          </a:xfrm>
        </p:spPr>
        <p:txBody>
          <a:bodyPr/>
          <a:lstStyle>
            <a:lvl1pPr marL="1786">
              <a:defRPr sz="4275">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814917" y="3716345"/>
            <a:ext cx="11377083" cy="1728787"/>
          </a:xfrm>
        </p:spPr>
        <p:txBody>
          <a:bodyPr/>
          <a:lstStyle>
            <a:lvl1pPr marL="0" indent="0">
              <a:buFontTx/>
              <a:buNone/>
              <a:defRPr sz="1688"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675"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3AFEDA31-1E59-417A-8775-02A0DF554FCC}" type="slidenum">
              <a:rPr lang="en-GB" altLang="en-US"/>
              <a:pPr/>
              <a:t>‹#›</a:t>
            </a:fld>
            <a:endParaRPr lang="en-GB" altLang="en-US"/>
          </a:p>
        </p:txBody>
      </p:sp>
      <p:sp>
        <p:nvSpPr>
          <p:cNvPr id="7" name="Rectangle 6"/>
          <p:cNvSpPr/>
          <p:nvPr userDrawn="1"/>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257175" fontAlgn="auto">
              <a:spcBef>
                <a:spcPts val="0"/>
              </a:spcBef>
              <a:spcAft>
                <a:spcPts val="0"/>
              </a:spcAft>
              <a:defRPr/>
            </a:pPr>
            <a:endParaRPr lang="en-US" sz="1013"/>
          </a:p>
        </p:txBody>
      </p:sp>
    </p:spTree>
    <p:extLst>
      <p:ext uri="{BB962C8B-B14F-4D97-AF65-F5344CB8AC3E}">
        <p14:creationId xmlns:p14="http://schemas.microsoft.com/office/powerpoint/2010/main" val="3036358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06ED870-6F33-4D3B-BA8B-B843EFB91A83}" type="slidenum">
              <a:rPr lang="en-GB" altLang="en-US"/>
              <a:pPr/>
              <a:t>‹#›</a:t>
            </a:fld>
            <a:endParaRPr lang="en-GB" altLang="en-US"/>
          </a:p>
        </p:txBody>
      </p:sp>
    </p:spTree>
    <p:extLst>
      <p:ext uri="{BB962C8B-B14F-4D97-AF65-F5344CB8AC3E}">
        <p14:creationId xmlns:p14="http://schemas.microsoft.com/office/powerpoint/2010/main" val="3463561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0EFE96A-5BF1-4E52-A840-58E460ECDDB1}" type="slidenum">
              <a:rPr lang="en-GB" altLang="en-US"/>
              <a:pPr/>
              <a:t>‹#›</a:t>
            </a:fld>
            <a:endParaRPr lang="en-GB" altLang="en-US"/>
          </a:p>
        </p:txBody>
      </p:sp>
    </p:spTree>
    <p:extLst>
      <p:ext uri="{BB962C8B-B14F-4D97-AF65-F5344CB8AC3E}">
        <p14:creationId xmlns:p14="http://schemas.microsoft.com/office/powerpoint/2010/main" val="2683407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82"/>
            <a:ext cx="5384800" cy="35290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82"/>
            <a:ext cx="5384800" cy="35290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6A41F3C-3589-4C71-8FAA-5EBAF0FF9173}" type="slidenum">
              <a:rPr lang="en-GB" altLang="en-US"/>
              <a:pPr/>
              <a:t>‹#›</a:t>
            </a:fld>
            <a:endParaRPr lang="en-GB" altLang="en-US"/>
          </a:p>
        </p:txBody>
      </p:sp>
    </p:spTree>
    <p:extLst>
      <p:ext uri="{BB962C8B-B14F-4D97-AF65-F5344CB8AC3E}">
        <p14:creationId xmlns:p14="http://schemas.microsoft.com/office/powerpoint/2010/main" val="369730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58C346C-9CA2-4CC8-9232-5D6AAD307A4C}" type="slidenum">
              <a:rPr lang="en-GB" altLang="en-US"/>
              <a:pPr/>
              <a:t>‹#›</a:t>
            </a:fld>
            <a:endParaRPr lang="en-GB" altLang="en-US"/>
          </a:p>
        </p:txBody>
      </p:sp>
    </p:spTree>
    <p:extLst>
      <p:ext uri="{BB962C8B-B14F-4D97-AF65-F5344CB8AC3E}">
        <p14:creationId xmlns:p14="http://schemas.microsoft.com/office/powerpoint/2010/main" val="219554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A252E632-D51A-431A-9066-EB9F4EE8651E}" type="slidenum">
              <a:rPr lang="en-GB" altLang="en-US"/>
              <a:pPr/>
              <a:t>‹#›</a:t>
            </a:fld>
            <a:endParaRPr lang="en-GB" altLang="en-US"/>
          </a:p>
        </p:txBody>
      </p:sp>
    </p:spTree>
    <p:extLst>
      <p:ext uri="{BB962C8B-B14F-4D97-AF65-F5344CB8AC3E}">
        <p14:creationId xmlns:p14="http://schemas.microsoft.com/office/powerpoint/2010/main" val="2314820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BE5EEB58-8061-4942-9DAB-A0B05BD45E03}" type="slidenum">
              <a:rPr lang="en-GB" altLang="en-US"/>
              <a:pPr/>
              <a:t>‹#›</a:t>
            </a:fld>
            <a:endParaRPr lang="en-GB" altLang="en-US"/>
          </a:p>
        </p:txBody>
      </p:sp>
    </p:spTree>
    <p:extLst>
      <p:ext uri="{BB962C8B-B14F-4D97-AF65-F5344CB8AC3E}">
        <p14:creationId xmlns:p14="http://schemas.microsoft.com/office/powerpoint/2010/main" val="2944651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4E50EF2B-931A-46A3-AD4F-93E67127C740}" type="slidenum">
              <a:rPr lang="en-GB" altLang="en-US"/>
              <a:pPr/>
              <a:t>‹#›</a:t>
            </a:fld>
            <a:endParaRPr lang="en-GB" altLang="en-US"/>
          </a:p>
        </p:txBody>
      </p:sp>
    </p:spTree>
    <p:extLst>
      <p:ext uri="{BB962C8B-B14F-4D97-AF65-F5344CB8AC3E}">
        <p14:creationId xmlns:p14="http://schemas.microsoft.com/office/powerpoint/2010/main" val="312435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4CCB65C-64B3-46EF-B947-D3DB7B52B672}" type="slidenum">
              <a:rPr lang="en-GB" altLang="en-US"/>
              <a:pPr/>
              <a:t>‹#›</a:t>
            </a:fld>
            <a:endParaRPr lang="en-GB" altLang="en-US"/>
          </a:p>
        </p:txBody>
      </p:sp>
    </p:spTree>
    <p:extLst>
      <p:ext uri="{BB962C8B-B14F-4D97-AF65-F5344CB8AC3E}">
        <p14:creationId xmlns:p14="http://schemas.microsoft.com/office/powerpoint/2010/main" val="1861689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BF5F6E3-AA20-4D74-854D-61659B3391A6}" type="slidenum">
              <a:rPr lang="en-GB" altLang="en-US"/>
              <a:pPr/>
              <a:t>‹#›</a:t>
            </a:fld>
            <a:endParaRPr lang="en-GB" altLang="en-US"/>
          </a:p>
        </p:txBody>
      </p:sp>
    </p:spTree>
    <p:extLst>
      <p:ext uri="{BB962C8B-B14F-4D97-AF65-F5344CB8AC3E}">
        <p14:creationId xmlns:p14="http://schemas.microsoft.com/office/powerpoint/2010/main" val="314883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9BF0F84-3E78-4833-964A-BA20837D28F0}" type="slidenum">
              <a:rPr lang="en-GB" altLang="en-US"/>
              <a:pPr/>
              <a:t>‹#›</a:t>
            </a:fld>
            <a:endParaRPr lang="en-GB" altLang="en-US"/>
          </a:p>
        </p:txBody>
      </p:sp>
    </p:spTree>
    <p:extLst>
      <p:ext uri="{BB962C8B-B14F-4D97-AF65-F5344CB8AC3E}">
        <p14:creationId xmlns:p14="http://schemas.microsoft.com/office/powerpoint/2010/main" val="508280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6"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3A42F4B-2E0B-4865-93BC-EA14B1994E61}" type="slidenum">
              <a:rPr lang="en-GB" altLang="en-US"/>
              <a:pPr/>
              <a:t>‹#›</a:t>
            </a:fld>
            <a:endParaRPr lang="en-GB" altLang="en-US"/>
          </a:p>
        </p:txBody>
      </p:sp>
    </p:spTree>
    <p:extLst>
      <p:ext uri="{BB962C8B-B14F-4D97-AF65-F5344CB8AC3E}">
        <p14:creationId xmlns:p14="http://schemas.microsoft.com/office/powerpoint/2010/main" val="155110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0A5080F-8E91-4E91-ABBB-64607E8E5185}" type="slidenum">
              <a:rPr lang="en-GB" altLang="en-US"/>
              <a:pPr/>
              <a:t>‹#›</a:t>
            </a:fld>
            <a:endParaRPr lang="en-GB" altLang="en-US"/>
          </a:p>
        </p:txBody>
      </p:sp>
    </p:spTree>
    <p:extLst>
      <p:ext uri="{BB962C8B-B14F-4D97-AF65-F5344CB8AC3E}">
        <p14:creationId xmlns:p14="http://schemas.microsoft.com/office/powerpoint/2010/main" val="124646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8"/>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8"/>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8BAF519-93CD-4A73-96B9-0AF8870FC157}" type="slidenum">
              <a:rPr lang="en-GB" altLang="en-US"/>
              <a:pPr/>
              <a:t>‹#›</a:t>
            </a:fld>
            <a:endParaRPr lang="en-GB" altLang="en-US"/>
          </a:p>
        </p:txBody>
      </p:sp>
    </p:spTree>
    <p:extLst>
      <p:ext uri="{BB962C8B-B14F-4D97-AF65-F5344CB8AC3E}">
        <p14:creationId xmlns:p14="http://schemas.microsoft.com/office/powerpoint/2010/main" val="21475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00E6193-8BFE-415D-A78E-AF8486BDD666}" type="slidenum">
              <a:rPr lang="en-GB" altLang="en-US"/>
              <a:pPr/>
              <a:t>‹#›</a:t>
            </a:fld>
            <a:endParaRPr lang="en-GB" altLang="en-US"/>
          </a:p>
        </p:txBody>
      </p:sp>
    </p:spTree>
    <p:extLst>
      <p:ext uri="{BB962C8B-B14F-4D97-AF65-F5344CB8AC3E}">
        <p14:creationId xmlns:p14="http://schemas.microsoft.com/office/powerpoint/2010/main" val="95461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901C49F-E2FC-418E-BE51-4DE1B9C8A11D}" type="slidenum">
              <a:rPr lang="en-GB" altLang="en-US"/>
              <a:pPr/>
              <a:t>‹#›</a:t>
            </a:fld>
            <a:endParaRPr lang="en-GB" altLang="en-US"/>
          </a:p>
        </p:txBody>
      </p:sp>
    </p:spTree>
    <p:extLst>
      <p:ext uri="{BB962C8B-B14F-4D97-AF65-F5344CB8AC3E}">
        <p14:creationId xmlns:p14="http://schemas.microsoft.com/office/powerpoint/2010/main" val="204225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45D497D7-7414-4C39-8818-4D4311414B31}" type="slidenum">
              <a:rPr lang="en-GB" altLang="en-US"/>
              <a:pPr/>
              <a:t>‹#›</a:t>
            </a:fld>
            <a:endParaRPr lang="en-GB" altLang="en-US"/>
          </a:p>
        </p:txBody>
      </p:sp>
    </p:spTree>
    <p:extLst>
      <p:ext uri="{BB962C8B-B14F-4D97-AF65-F5344CB8AC3E}">
        <p14:creationId xmlns:p14="http://schemas.microsoft.com/office/powerpoint/2010/main" val="19299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B3CB81E-E199-4F76-95D2-06146E7B8A2D}" type="slidenum">
              <a:rPr lang="en-GB" altLang="en-US"/>
              <a:pPr/>
              <a:t>‹#›</a:t>
            </a:fld>
            <a:endParaRPr lang="en-GB" altLang="en-US"/>
          </a:p>
        </p:txBody>
      </p:sp>
    </p:spTree>
    <p:extLst>
      <p:ext uri="{BB962C8B-B14F-4D97-AF65-F5344CB8AC3E}">
        <p14:creationId xmlns:p14="http://schemas.microsoft.com/office/powerpoint/2010/main" val="42872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62551B3-B498-4BD2-BEA6-9B27114AF26E}" type="slidenum">
              <a:rPr lang="en-GB" altLang="en-US"/>
              <a:pPr/>
              <a:t>‹#›</a:t>
            </a:fld>
            <a:endParaRPr lang="en-GB" altLang="en-US"/>
          </a:p>
        </p:txBody>
      </p:sp>
    </p:spTree>
    <p:extLst>
      <p:ext uri="{BB962C8B-B14F-4D97-AF65-F5344CB8AC3E}">
        <p14:creationId xmlns:p14="http://schemas.microsoft.com/office/powerpoint/2010/main" val="14130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609600" y="2492378"/>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B4EB64F9-2D1B-4BB4-B68C-D5F1A92C1152}" type="slidenum">
              <a:rPr lang="en-GB" altLang="en-US"/>
              <a:pPr/>
              <a:t>‹#›</a:t>
            </a:fld>
            <a:endParaRPr lang="en-GB" altLang="en-US"/>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5683251" y="6659566"/>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76852" y="258766"/>
            <a:ext cx="1915583"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609600" y="2492382"/>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88">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88">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88">
                <a:solidFill>
                  <a:schemeClr val="tx1"/>
                </a:solidFill>
                <a:latin typeface="Arial" charset="0"/>
              </a:defRPr>
            </a:lvl1pPr>
          </a:lstStyle>
          <a:p>
            <a:fld id="{F8FBBED1-2EAC-40CA-B6C7-BAF383EFB797}" type="slidenum">
              <a:rPr lang="en-GB" altLang="en-US"/>
              <a:pPr/>
              <a:t>‹#›</a:t>
            </a:fld>
            <a:endParaRPr lang="en-GB" altLang="en-US"/>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57175" fontAlgn="auto">
              <a:spcBef>
                <a:spcPts val="0"/>
              </a:spcBef>
              <a:spcAft>
                <a:spcPts val="0"/>
              </a:spcAft>
              <a:defRPr/>
            </a:pPr>
            <a:endParaRPr lang="en-US" sz="1013"/>
          </a:p>
        </p:txBody>
      </p:sp>
      <p:sp>
        <p:nvSpPr>
          <p:cNvPr id="7" name="Rectangle 6"/>
          <p:cNvSpPr/>
          <p:nvPr/>
        </p:nvSpPr>
        <p:spPr>
          <a:xfrm>
            <a:off x="5683251" y="6659570"/>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257175" fontAlgn="auto">
              <a:spcBef>
                <a:spcPts val="0"/>
              </a:spcBef>
              <a:spcAft>
                <a:spcPts val="0"/>
              </a:spcAft>
              <a:defRPr/>
            </a:pPr>
            <a:endParaRPr lang="en-US" sz="1013"/>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76852" y="258770"/>
            <a:ext cx="1915583"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94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201811" algn="l" rtl="0" eaLnBrk="1" fontAlgn="base" hangingPunct="1">
        <a:spcBef>
          <a:spcPct val="0"/>
        </a:spcBef>
        <a:spcAft>
          <a:spcPct val="0"/>
        </a:spcAft>
        <a:defRPr sz="1688" b="1">
          <a:solidFill>
            <a:srgbClr val="0F5494"/>
          </a:solidFill>
          <a:latin typeface="+mj-lt"/>
          <a:ea typeface="+mj-ea"/>
          <a:cs typeface="+mj-cs"/>
        </a:defRPr>
      </a:lvl1pPr>
      <a:lvl2pPr marL="201811" algn="l" rtl="0" eaLnBrk="1" fontAlgn="base" hangingPunct="1">
        <a:spcBef>
          <a:spcPct val="0"/>
        </a:spcBef>
        <a:spcAft>
          <a:spcPct val="0"/>
        </a:spcAft>
        <a:defRPr sz="1688" b="1">
          <a:solidFill>
            <a:srgbClr val="0F5494"/>
          </a:solidFill>
          <a:latin typeface="Verdana" pitchFamily="34" charset="0"/>
        </a:defRPr>
      </a:lvl2pPr>
      <a:lvl3pPr marL="201811" algn="l" rtl="0" eaLnBrk="1" fontAlgn="base" hangingPunct="1">
        <a:spcBef>
          <a:spcPct val="0"/>
        </a:spcBef>
        <a:spcAft>
          <a:spcPct val="0"/>
        </a:spcAft>
        <a:defRPr sz="1688" b="1">
          <a:solidFill>
            <a:srgbClr val="0F5494"/>
          </a:solidFill>
          <a:latin typeface="Verdana" pitchFamily="34" charset="0"/>
        </a:defRPr>
      </a:lvl3pPr>
      <a:lvl4pPr marL="201811" algn="l" rtl="0" eaLnBrk="1" fontAlgn="base" hangingPunct="1">
        <a:spcBef>
          <a:spcPct val="0"/>
        </a:spcBef>
        <a:spcAft>
          <a:spcPct val="0"/>
        </a:spcAft>
        <a:defRPr sz="1688" b="1">
          <a:solidFill>
            <a:srgbClr val="0F5494"/>
          </a:solidFill>
          <a:latin typeface="Verdana" pitchFamily="34" charset="0"/>
        </a:defRPr>
      </a:lvl4pPr>
      <a:lvl5pPr marL="201811" algn="l" rtl="0" eaLnBrk="1" fontAlgn="base" hangingPunct="1">
        <a:spcBef>
          <a:spcPct val="0"/>
        </a:spcBef>
        <a:spcAft>
          <a:spcPct val="0"/>
        </a:spcAft>
        <a:defRPr sz="1688" b="1">
          <a:solidFill>
            <a:srgbClr val="0F5494"/>
          </a:solidFill>
          <a:latin typeface="Verdana" pitchFamily="34" charset="0"/>
        </a:defRPr>
      </a:lvl5pPr>
      <a:lvl6pPr marL="458986" algn="l" rtl="0" eaLnBrk="1" fontAlgn="base" hangingPunct="1">
        <a:spcBef>
          <a:spcPct val="0"/>
        </a:spcBef>
        <a:spcAft>
          <a:spcPct val="0"/>
        </a:spcAft>
        <a:defRPr sz="1688" b="1">
          <a:solidFill>
            <a:srgbClr val="0F5494"/>
          </a:solidFill>
          <a:latin typeface="Verdana" pitchFamily="34" charset="0"/>
        </a:defRPr>
      </a:lvl6pPr>
      <a:lvl7pPr marL="716161" algn="l" rtl="0" eaLnBrk="1" fontAlgn="base" hangingPunct="1">
        <a:spcBef>
          <a:spcPct val="0"/>
        </a:spcBef>
        <a:spcAft>
          <a:spcPct val="0"/>
        </a:spcAft>
        <a:defRPr sz="1688" b="1">
          <a:solidFill>
            <a:srgbClr val="0F5494"/>
          </a:solidFill>
          <a:latin typeface="Verdana" pitchFamily="34" charset="0"/>
        </a:defRPr>
      </a:lvl7pPr>
      <a:lvl8pPr marL="973336" algn="l" rtl="0" eaLnBrk="1" fontAlgn="base" hangingPunct="1">
        <a:spcBef>
          <a:spcPct val="0"/>
        </a:spcBef>
        <a:spcAft>
          <a:spcPct val="0"/>
        </a:spcAft>
        <a:defRPr sz="1688" b="1">
          <a:solidFill>
            <a:srgbClr val="0F5494"/>
          </a:solidFill>
          <a:latin typeface="Verdana" pitchFamily="34" charset="0"/>
        </a:defRPr>
      </a:lvl8pPr>
      <a:lvl9pPr marL="1230511" algn="l" rtl="0" eaLnBrk="1" fontAlgn="base" hangingPunct="1">
        <a:spcBef>
          <a:spcPct val="0"/>
        </a:spcBef>
        <a:spcAft>
          <a:spcPct val="0"/>
        </a:spcAft>
        <a:defRPr sz="1688" b="1">
          <a:solidFill>
            <a:srgbClr val="0F5494"/>
          </a:solidFill>
          <a:latin typeface="Verdana" pitchFamily="34" charset="0"/>
        </a:defRPr>
      </a:lvl9pPr>
    </p:titleStyle>
    <p:bodyStyle>
      <a:lvl1pPr marL="192881" indent="-192881" algn="l" rtl="0" eaLnBrk="1" fontAlgn="base" hangingPunct="1">
        <a:spcBef>
          <a:spcPct val="20000"/>
        </a:spcBef>
        <a:spcAft>
          <a:spcPct val="0"/>
        </a:spcAft>
        <a:buClr>
          <a:schemeClr val="bg1"/>
        </a:buClr>
        <a:buChar char="•"/>
        <a:defRPr sz="1350" i="1">
          <a:solidFill>
            <a:srgbClr val="0F5494"/>
          </a:solidFill>
          <a:latin typeface="+mn-lt"/>
          <a:ea typeface="+mn-ea"/>
          <a:cs typeface="+mn-cs"/>
        </a:defRPr>
      </a:lvl1pPr>
      <a:lvl2pPr marL="417910" indent="-160735" algn="l" rtl="0" eaLnBrk="1" fontAlgn="base" hangingPunct="1">
        <a:spcBef>
          <a:spcPct val="20000"/>
        </a:spcBef>
        <a:spcAft>
          <a:spcPct val="0"/>
        </a:spcAft>
        <a:buClr>
          <a:srgbClr val="009FBA"/>
        </a:buClr>
        <a:buChar char="•"/>
        <a:defRPr sz="1125" b="1">
          <a:solidFill>
            <a:srgbClr val="0F5494"/>
          </a:solidFill>
          <a:latin typeface="+mn-lt"/>
        </a:defRPr>
      </a:lvl2pPr>
      <a:lvl3pPr marL="642938" indent="-128588" algn="l" rtl="0" eaLnBrk="1" fontAlgn="base" hangingPunct="1">
        <a:spcBef>
          <a:spcPct val="20000"/>
        </a:spcBef>
        <a:spcAft>
          <a:spcPct val="0"/>
        </a:spcAft>
        <a:defRPr sz="788">
          <a:solidFill>
            <a:srgbClr val="0F5494"/>
          </a:solidFill>
          <a:latin typeface="+mn-lt"/>
        </a:defRPr>
      </a:lvl3pPr>
      <a:lvl4pPr marL="900113" indent="-128588" algn="l" rtl="0" eaLnBrk="1" fontAlgn="base" hangingPunct="1">
        <a:spcBef>
          <a:spcPct val="20000"/>
        </a:spcBef>
        <a:spcAft>
          <a:spcPct val="0"/>
        </a:spcAft>
        <a:buChar char="–"/>
        <a:defRPr sz="1125">
          <a:solidFill>
            <a:schemeClr val="tx1"/>
          </a:solidFill>
          <a:latin typeface="Arial" charset="0"/>
        </a:defRPr>
      </a:lvl4pPr>
      <a:lvl5pPr marL="1157288" indent="-128588" algn="l" rtl="0" eaLnBrk="1" fontAlgn="base" hangingPunct="1">
        <a:spcBef>
          <a:spcPct val="20000"/>
        </a:spcBef>
        <a:spcAft>
          <a:spcPct val="0"/>
        </a:spcAft>
        <a:buChar char="»"/>
        <a:defRPr sz="1125">
          <a:solidFill>
            <a:schemeClr val="tx1"/>
          </a:solidFill>
          <a:latin typeface="Arial"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2207568" y="2132856"/>
            <a:ext cx="7704856" cy="2736304"/>
          </a:xfrm>
        </p:spPr>
        <p:txBody>
          <a:bodyPr/>
          <a:lstStyle/>
          <a:p>
            <a:pPr algn="ctr"/>
            <a:r>
              <a:rPr lang="en-GB" altLang="en-US" sz="6000" dirty="0"/>
              <a:t>Role-play on EU</a:t>
            </a:r>
            <a:br>
              <a:rPr lang="en-GB" altLang="en-US" sz="6000" dirty="0"/>
            </a:br>
            <a:r>
              <a:rPr lang="en-GB" altLang="en-US" sz="1000" dirty="0"/>
              <a:t/>
            </a:r>
            <a:br>
              <a:rPr lang="en-GB" altLang="en-US" sz="1000" dirty="0"/>
            </a:br>
            <a:r>
              <a:rPr lang="en-GB" altLang="en-US" sz="6000" dirty="0"/>
              <a:t>decision-making</a:t>
            </a:r>
            <a:br>
              <a:rPr lang="en-GB" altLang="en-US" sz="6000" dirty="0"/>
            </a:br>
            <a:r>
              <a:rPr lang="en-GB" altLang="en-US" sz="1000" dirty="0"/>
              <a:t>https://www.youtube.com/watch?v=zHjILxl9E6U</a:t>
            </a:r>
            <a:r>
              <a:rPr lang="en-GB" altLang="en-US" sz="6000" dirty="0"/>
              <a:t/>
            </a:r>
            <a:br>
              <a:rPr lang="en-GB" altLang="en-US" sz="6000" dirty="0"/>
            </a:br>
            <a:endParaRPr lang="en-GB" alt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european-council-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414" y="3212979"/>
            <a:ext cx="5173662"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txBox="1">
            <a:spLocks noChangeArrowheads="1"/>
          </p:cNvSpPr>
          <p:nvPr/>
        </p:nvSpPr>
        <p:spPr bwMode="auto">
          <a:xfrm>
            <a:off x="1981201" y="-24340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en-US" sz="2000" dirty="0">
              <a:solidFill>
                <a:srgbClr val="0F5494"/>
              </a:solidFill>
            </a:endParaRPr>
          </a:p>
        </p:txBody>
      </p:sp>
      <p:sp>
        <p:nvSpPr>
          <p:cNvPr id="2" name="TextBox 1"/>
          <p:cNvSpPr txBox="1"/>
          <p:nvPr/>
        </p:nvSpPr>
        <p:spPr>
          <a:xfrm>
            <a:off x="3481814" y="1485528"/>
            <a:ext cx="5173661" cy="1107996"/>
          </a:xfrm>
          <a:prstGeom prst="rect">
            <a:avLst/>
          </a:prstGeom>
          <a:noFill/>
        </p:spPr>
        <p:txBody>
          <a:bodyPr wrap="square" rtlCol="0">
            <a:spAutoFit/>
          </a:bodyPr>
          <a:lstStyle/>
          <a:p>
            <a:pPr algn="ctr"/>
            <a:r>
              <a:rPr lang="nl-NL" altLang="en-US" sz="2800" b="1" dirty="0" err="1"/>
              <a:t>Role-play</a:t>
            </a:r>
            <a:r>
              <a:rPr lang="nl-NL" altLang="en-US" sz="2800" b="1" dirty="0"/>
              <a:t> </a:t>
            </a:r>
          </a:p>
          <a:p>
            <a:pPr algn="ctr"/>
            <a:endParaRPr lang="nl-NL" altLang="en-US" sz="1000" b="1" dirty="0"/>
          </a:p>
          <a:p>
            <a:pPr algn="ctr"/>
            <a:r>
              <a:rPr lang="nl-NL" altLang="en-US" sz="2800" b="1" dirty="0"/>
              <a:t>EU </a:t>
            </a:r>
            <a:r>
              <a:rPr lang="nl-NL" altLang="en-US" sz="2800" b="1" dirty="0" err="1"/>
              <a:t>decision</a:t>
            </a:r>
            <a:r>
              <a:rPr lang="nl-NL" altLang="en-US" sz="2800" b="1" dirty="0"/>
              <a:t>-making</a:t>
            </a:r>
          </a:p>
        </p:txBody>
      </p:sp>
    </p:spTree>
    <p:extLst>
      <p:ext uri="{BB962C8B-B14F-4D97-AF65-F5344CB8AC3E}">
        <p14:creationId xmlns:p14="http://schemas.microsoft.com/office/powerpoint/2010/main" val="163022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1524000" y="2636912"/>
            <a:ext cx="8497888" cy="3459212"/>
          </a:xfrm>
        </p:spPr>
        <p:txBody>
          <a:bodyPr/>
          <a:lstStyle/>
          <a:p>
            <a:pPr algn="ctr">
              <a:defRPr/>
            </a:pP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en-US" sz="2000" kern="1200" dirty="0" err="1">
                <a:solidFill>
                  <a:srgbClr val="333399"/>
                </a:solidFill>
                <a:ea typeface="+mn-ea"/>
                <a:cs typeface="+mn-cs"/>
              </a:rPr>
              <a:t>Problem</a:t>
            </a:r>
            <a:r>
              <a:rPr lang="nl-NL" altLang="en-US" sz="2000" kern="1200" dirty="0">
                <a:solidFill>
                  <a:srgbClr val="333399"/>
                </a:solidFill>
                <a:ea typeface="+mn-ea"/>
                <a:cs typeface="+mn-cs"/>
              </a:rPr>
              <a:t> European Commission: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Difference</a:t>
            </a:r>
            <a:r>
              <a:rPr lang="nl-NL" altLang="en-US" sz="2000" kern="1200" dirty="0">
                <a:solidFill>
                  <a:srgbClr val="333399"/>
                </a:solidFill>
                <a:ea typeface="+mn-ea"/>
                <a:cs typeface="+mn-cs"/>
              </a:rPr>
              <a:t> in chocolate </a:t>
            </a:r>
            <a:r>
              <a:rPr lang="nl-NL" altLang="en-US" sz="2000" kern="1200" dirty="0" err="1">
                <a:solidFill>
                  <a:srgbClr val="333399"/>
                </a:solidFill>
                <a:ea typeface="+mn-ea"/>
                <a:cs typeface="+mn-cs"/>
              </a:rPr>
              <a:t>production</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between</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butter</a:t>
            </a:r>
            <a:r>
              <a:rPr lang="nl-NL" altLang="en-US" sz="2000" kern="1200" dirty="0">
                <a:solidFill>
                  <a:srgbClr val="333399"/>
                </a:solidFill>
                <a:ea typeface="+mn-ea"/>
                <a:cs typeface="+mn-cs"/>
              </a:rPr>
              <a:t> vs.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Chocolate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contains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do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originate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from</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is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allowed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called</a:t>
            </a:r>
            <a:r>
              <a:rPr lang="nl-NL" altLang="en-US" sz="2000" kern="1200" dirty="0">
                <a:solidFill>
                  <a:srgbClr val="333399"/>
                </a:solidFill>
                <a:ea typeface="+mn-ea"/>
                <a:cs typeface="+mn-cs"/>
              </a:rPr>
              <a:t> ‘chocolate’ in </a:t>
            </a:r>
            <a:r>
              <a:rPr lang="nl-NL" altLang="en-US" sz="2000" kern="1200" dirty="0" err="1">
                <a:solidFill>
                  <a:srgbClr val="333399"/>
                </a:solidFill>
                <a:ea typeface="+mn-ea"/>
                <a:cs typeface="+mn-cs"/>
              </a:rPr>
              <a:t>some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and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may</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therefore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sold</a:t>
            </a:r>
            <a:r>
              <a:rPr lang="nl-NL" altLang="en-US" sz="2000" kern="1200" dirty="0">
                <a:solidFill>
                  <a:srgbClr val="333399"/>
                </a:solidFill>
                <a:ea typeface="+mn-ea"/>
                <a:cs typeface="+mn-cs"/>
              </a:rPr>
              <a:t> in these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r>
              <a:rPr lang="nl-NL" altLang="en-US" sz="2000" dirty="0">
                <a:solidFill>
                  <a:srgbClr val="333399"/>
                </a:solidFill>
              </a:rPr>
              <a:t/>
            </a:r>
            <a:br>
              <a:rPr lang="nl-NL" altLang="en-US" sz="2000" dirty="0">
                <a:solidFill>
                  <a:srgbClr val="333399"/>
                </a:solidFill>
              </a:rPr>
            </a:br>
            <a:endParaRPr lang="en-GB" altLang="en-US" sz="2000" dirty="0">
              <a:solidFill>
                <a:srgbClr val="333399"/>
              </a:solidFill>
            </a:endParaRPr>
          </a:p>
        </p:txBody>
      </p:sp>
      <p:sp>
        <p:nvSpPr>
          <p:cNvPr id="10243" name="Rectangle 2"/>
          <p:cNvSpPr txBox="1">
            <a:spLocks noChangeArrowheads="1"/>
          </p:cNvSpPr>
          <p:nvPr/>
        </p:nvSpPr>
        <p:spPr bwMode="auto">
          <a:xfrm>
            <a:off x="1836442" y="149391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2800" dirty="0">
                <a:solidFill>
                  <a:srgbClr val="0F5494"/>
                </a:solidFill>
              </a:rPr>
              <a:t>EU </a:t>
            </a:r>
            <a:r>
              <a:rPr lang="nl-NL" altLang="en-US" sz="2800" dirty="0" err="1">
                <a:solidFill>
                  <a:srgbClr val="0F5494"/>
                </a:solidFill>
              </a:rPr>
              <a:t>Internal</a:t>
            </a:r>
            <a:r>
              <a:rPr lang="nl-NL" altLang="en-US" sz="2800" dirty="0">
                <a:solidFill>
                  <a:srgbClr val="0F5494"/>
                </a:solidFill>
              </a:rPr>
              <a:t> Market : </a:t>
            </a:r>
            <a:br>
              <a:rPr lang="nl-NL" altLang="en-US" sz="2800" dirty="0">
                <a:solidFill>
                  <a:srgbClr val="0F5494"/>
                </a:solidFill>
              </a:rPr>
            </a:br>
            <a:r>
              <a:rPr lang="nl-NL" altLang="en-US" sz="2800" dirty="0">
                <a:solidFill>
                  <a:srgbClr val="0F5494"/>
                </a:solidFill>
              </a:rPr>
              <a:t>free </a:t>
            </a:r>
            <a:r>
              <a:rPr lang="nl-NL" altLang="en-US" sz="2800" dirty="0" err="1">
                <a:solidFill>
                  <a:srgbClr val="0F5494"/>
                </a:solidFill>
              </a:rPr>
              <a:t>movement</a:t>
            </a:r>
            <a:r>
              <a:rPr lang="nl-NL" altLang="en-US" sz="2800" dirty="0">
                <a:solidFill>
                  <a:srgbClr val="0F5494"/>
                </a:solidFill>
              </a:rPr>
              <a:t> of </a:t>
            </a:r>
            <a:r>
              <a:rPr lang="nl-NL" altLang="en-US" sz="2800" dirty="0" err="1">
                <a:solidFill>
                  <a:srgbClr val="0F5494"/>
                </a:solidFill>
              </a:rPr>
              <a:t>goods</a:t>
            </a:r>
            <a:endParaRPr lang="nl-NL" altLang="en-US" sz="2800" dirty="0">
              <a:solidFill>
                <a:srgbClr val="0F5494"/>
              </a:solidFill>
            </a:endParaRPr>
          </a:p>
        </p:txBody>
      </p:sp>
    </p:spTree>
    <p:extLst>
      <p:ext uri="{BB962C8B-B14F-4D97-AF65-F5344CB8AC3E}">
        <p14:creationId xmlns:p14="http://schemas.microsoft.com/office/powerpoint/2010/main" val="183881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1703512" y="2700042"/>
            <a:ext cx="8174360" cy="4041329"/>
          </a:xfrm>
        </p:spPr>
        <p:txBody>
          <a:bodyPr/>
          <a:lstStyle/>
          <a:p>
            <a:pPr algn="ctr">
              <a:defRPr/>
            </a:pPr>
            <a:r>
              <a:rPr lang="nl-NL" altLang="en-US" dirty="0">
                <a:solidFill>
                  <a:srgbClr val="663300"/>
                </a:solidFill>
              </a:rPr>
              <a:t/>
            </a:r>
            <a:br>
              <a:rPr lang="nl-NL" altLang="en-US" dirty="0">
                <a:solidFill>
                  <a:srgbClr val="663300"/>
                </a:solidFill>
              </a:rPr>
            </a:br>
            <a:r>
              <a:rPr lang="nl-NL" altLang="en-US" dirty="0">
                <a:solidFill>
                  <a:srgbClr val="663300"/>
                </a:solidFill>
              </a:rPr>
              <a:t/>
            </a:r>
            <a:br>
              <a:rPr lang="nl-NL" altLang="en-US" dirty="0">
                <a:solidFill>
                  <a:srgbClr val="663300"/>
                </a:solidFill>
              </a:rPr>
            </a:br>
            <a:r>
              <a:rPr lang="nl-NL" altLang="en-US" dirty="0">
                <a:solidFill>
                  <a:srgbClr val="663300"/>
                </a:solidFill>
              </a:rPr>
              <a:t/>
            </a:r>
            <a:br>
              <a:rPr lang="nl-NL" altLang="en-US" dirty="0">
                <a:solidFill>
                  <a:srgbClr val="663300"/>
                </a:solidFill>
              </a:rPr>
            </a:br>
            <a:r>
              <a:rPr lang="nl-NL" altLang="nl-NL" sz="2000" dirty="0">
                <a:solidFill>
                  <a:srgbClr val="333399"/>
                </a:solidFill>
              </a:rPr>
              <a:t>- </a:t>
            </a:r>
            <a:r>
              <a:rPr lang="nl-NL" altLang="en-US" sz="2000" kern="1200" dirty="0">
                <a:solidFill>
                  <a:srgbClr val="333399"/>
                </a:solidFill>
                <a:ea typeface="+mn-ea"/>
                <a:cs typeface="+mn-cs"/>
              </a:rPr>
              <a:t>Companies </a:t>
            </a:r>
            <a:r>
              <a:rPr lang="nl-NL" altLang="en-US" sz="2000" kern="1200" dirty="0" err="1">
                <a:solidFill>
                  <a:srgbClr val="333399"/>
                </a:solidFill>
                <a:ea typeface="+mn-ea"/>
                <a:cs typeface="+mn-cs"/>
              </a:rPr>
              <a:t>from</a:t>
            </a:r>
            <a:r>
              <a:rPr lang="nl-NL" altLang="en-US" sz="2000" kern="1200" dirty="0">
                <a:solidFill>
                  <a:srgbClr val="333399"/>
                </a:solidFill>
                <a:ea typeface="+mn-ea"/>
                <a:cs typeface="+mn-cs"/>
              </a:rPr>
              <a:t> Member </a:t>
            </a:r>
            <a:r>
              <a:rPr lang="nl-NL" altLang="en-US" sz="2000" kern="1200" dirty="0" err="1">
                <a:solidFill>
                  <a:srgbClr val="333399"/>
                </a:solidFill>
                <a:ea typeface="+mn-ea"/>
                <a:cs typeface="+mn-cs"/>
              </a:rPr>
              <a:t>States</a:t>
            </a:r>
            <a:r>
              <a:rPr lang="nl-NL" altLang="en-US" sz="2000" kern="1200" dirty="0">
                <a:solidFill>
                  <a:srgbClr val="333399"/>
                </a:solidFill>
                <a:ea typeface="+mn-ea"/>
                <a:cs typeface="+mn-cs"/>
              </a:rPr>
              <a:t> are </a:t>
            </a:r>
            <a:r>
              <a:rPr lang="nl-NL" altLang="en-US" sz="2000" kern="1200" dirty="0" err="1">
                <a:solidFill>
                  <a:srgbClr val="333399"/>
                </a:solidFill>
                <a:ea typeface="+mn-ea"/>
                <a:cs typeface="+mn-cs"/>
              </a:rPr>
              <a:t>allowed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make chocolate </a:t>
            </a:r>
            <a:r>
              <a:rPr lang="nl-NL" altLang="en-US" sz="2000" kern="1200" dirty="0" err="1">
                <a:solidFill>
                  <a:srgbClr val="333399"/>
                </a:solidFill>
                <a:ea typeface="+mn-ea"/>
                <a:cs typeface="+mn-cs"/>
              </a:rPr>
              <a:t>with</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1600" kern="1200" dirty="0">
                <a:solidFill>
                  <a:srgbClr val="3E6FD2"/>
                </a:solidFill>
                <a:ea typeface="+mn-ea"/>
                <a:cs typeface="+mn-cs"/>
              </a:rPr>
              <a:t>(</a:t>
            </a:r>
            <a:r>
              <a:rPr lang="nl-NL" altLang="en-US" sz="1600" i="1" kern="1200" dirty="0" err="1">
                <a:solidFill>
                  <a:srgbClr val="3E6FD2"/>
                </a:solidFill>
                <a:ea typeface="+mn-ea"/>
                <a:cs typeface="+mn-cs"/>
              </a:rPr>
              <a:t>meaning</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they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may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replace</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cocoa</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butter</a:t>
            </a:r>
            <a:r>
              <a:rPr lang="nl-NL" altLang="en-US" sz="1600" kern="1200" dirty="0">
                <a:solidFill>
                  <a:srgbClr val="3E6FD2"/>
                </a:solidFill>
                <a:ea typeface="+mn-ea"/>
                <a:cs typeface="+mn-cs"/>
              </a:rPr>
              <a:t>)</a:t>
            </a:r>
            <a:br>
              <a:rPr lang="nl-NL" altLang="en-US" sz="1600" kern="1200" dirty="0">
                <a:solidFill>
                  <a:srgbClr val="3E6FD2"/>
                </a:solidFill>
                <a:ea typeface="+mn-ea"/>
                <a:cs typeface="+mn-cs"/>
              </a:rPr>
            </a:b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nl-NL" sz="2000" dirty="0">
                <a:solidFill>
                  <a:srgbClr val="333399"/>
                </a:solidFill>
              </a:rPr>
              <a:t>- </a:t>
            </a:r>
            <a:r>
              <a:rPr lang="nl-NL" altLang="en-US" sz="2000" kern="1200" dirty="0">
                <a:solidFill>
                  <a:srgbClr val="333399"/>
                </a:solidFill>
                <a:ea typeface="+mn-ea"/>
                <a:cs typeface="+mn-cs"/>
              </a:rPr>
              <a:t>Member </a:t>
            </a:r>
            <a:r>
              <a:rPr lang="nl-NL" altLang="en-US" sz="2000" kern="1200" dirty="0" err="1">
                <a:solidFill>
                  <a:srgbClr val="333399"/>
                </a:solidFill>
                <a:ea typeface="+mn-ea"/>
                <a:cs typeface="+mn-cs"/>
              </a:rPr>
              <a:t>States</a:t>
            </a:r>
            <a:r>
              <a:rPr lang="nl-NL" altLang="en-US" sz="2000" kern="1200" dirty="0">
                <a:solidFill>
                  <a:srgbClr val="333399"/>
                </a:solidFill>
                <a:ea typeface="+mn-ea"/>
                <a:cs typeface="+mn-cs"/>
              </a:rPr>
              <a:t> must </a:t>
            </a:r>
            <a:r>
              <a:rPr lang="nl-NL" altLang="en-US" sz="2000" kern="1200" dirty="0" err="1">
                <a:solidFill>
                  <a:srgbClr val="333399"/>
                </a:solidFill>
                <a:ea typeface="+mn-ea"/>
                <a:cs typeface="+mn-cs"/>
              </a:rPr>
              <a:t>allow</a:t>
            </a:r>
            <a:r>
              <a:rPr lang="nl-NL" altLang="en-US" sz="2000" kern="1200" dirty="0">
                <a:solidFill>
                  <a:srgbClr val="333399"/>
                </a:solidFill>
                <a:ea typeface="+mn-ea"/>
                <a:cs typeface="+mn-cs"/>
              </a:rPr>
              <a:t> chocolate in </a:t>
            </a:r>
            <a:r>
              <a:rPr lang="nl-NL" altLang="en-US" sz="2000" kern="1200" dirty="0" err="1">
                <a:solidFill>
                  <a:srgbClr val="333399"/>
                </a:solidFill>
                <a:ea typeface="+mn-ea"/>
                <a:cs typeface="+mn-cs"/>
              </a:rPr>
              <a:t>their</a:t>
            </a:r>
            <a:r>
              <a:rPr lang="nl-NL" altLang="en-US" sz="2000" kern="1200" dirty="0">
                <a:solidFill>
                  <a:srgbClr val="333399"/>
                </a:solidFill>
                <a:ea typeface="+mn-ea"/>
                <a:cs typeface="+mn-cs"/>
              </a:rPr>
              <a:t> market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contains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 </a:t>
            </a:r>
            <a:r>
              <a:rPr lang="nl-NL" altLang="en-US" sz="2000" kern="1200" dirty="0" err="1">
                <a:solidFill>
                  <a:srgbClr val="333399"/>
                </a:solidFill>
                <a:ea typeface="+mn-ea"/>
                <a:cs typeface="+mn-cs"/>
              </a:rPr>
              <a:t>than</a:t>
            </a:r>
            <a:r>
              <a:rPr lang="nl-NL" altLang="en-US" sz="2000" kern="1200" dirty="0">
                <a:solidFill>
                  <a:srgbClr val="333399"/>
                </a:solidFill>
                <a:ea typeface="+mn-ea"/>
                <a:cs typeface="+mn-cs"/>
              </a:rPr>
              <a:t> </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butter</a:t>
            </a: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t>
            </a:r>
            <a:r>
              <a:rPr lang="nl-NL" altLang="en-US" sz="1600" kern="1200" dirty="0">
                <a:solidFill>
                  <a:srgbClr val="3E6FD2"/>
                </a:solidFill>
                <a:ea typeface="+mn-ea"/>
                <a:cs typeface="+mn-cs"/>
              </a:rPr>
              <a:t>(</a:t>
            </a:r>
            <a:r>
              <a:rPr lang="nl-NL" altLang="en-US" sz="1600" i="1" kern="1200" dirty="0" err="1">
                <a:solidFill>
                  <a:srgbClr val="3E6FD2"/>
                </a:solidFill>
                <a:ea typeface="+mn-ea"/>
                <a:cs typeface="+mn-cs"/>
              </a:rPr>
              <a:t>meaning</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they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may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sell</a:t>
            </a:r>
            <a:r>
              <a:rPr lang="nl-NL" altLang="en-US" sz="1600" i="1" kern="1200" dirty="0">
                <a:solidFill>
                  <a:srgbClr val="3E6FD2"/>
                </a:solidFill>
                <a:ea typeface="+mn-ea"/>
                <a:cs typeface="+mn-cs"/>
              </a:rPr>
              <a:t> chocolate </a:t>
            </a:r>
            <a:r>
              <a:rPr lang="nl-NL" altLang="en-US" sz="1600" i="1" kern="1200" dirty="0" err="1">
                <a:solidFill>
                  <a:srgbClr val="3E6FD2"/>
                </a:solidFill>
                <a:ea typeface="+mn-ea"/>
                <a:cs typeface="+mn-cs"/>
              </a:rPr>
              <a:t>with</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other</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ingredients</a:t>
            </a:r>
            <a:r>
              <a:rPr lang="nl-NL" altLang="en-US" sz="1600" i="1" kern="1200" dirty="0">
                <a:solidFill>
                  <a:srgbClr val="3E6FD2"/>
                </a:solidFill>
                <a:ea typeface="+mn-ea"/>
                <a:cs typeface="+mn-cs"/>
              </a:rPr>
              <a:t> in </a:t>
            </a:r>
            <a:r>
              <a:rPr lang="nl-NL" altLang="en-US" sz="1600" i="1" kern="1200" dirty="0" err="1">
                <a:solidFill>
                  <a:srgbClr val="3E6FD2"/>
                </a:solidFill>
                <a:ea typeface="+mn-ea"/>
                <a:cs typeface="+mn-cs"/>
              </a:rPr>
              <a:t>other</a:t>
            </a:r>
            <a:r>
              <a:rPr lang="nl-NL" altLang="en-US" sz="1600" i="1" kern="1200" dirty="0">
                <a:solidFill>
                  <a:srgbClr val="3E6FD2"/>
                </a:solidFill>
                <a:ea typeface="+mn-ea"/>
                <a:cs typeface="+mn-cs"/>
              </a:rPr>
              <a:t> Member </a:t>
            </a:r>
            <a:r>
              <a:rPr lang="nl-NL" altLang="en-US" sz="1600" i="1" kern="1200" dirty="0" err="1">
                <a:solidFill>
                  <a:srgbClr val="3E6FD2"/>
                </a:solidFill>
                <a:ea typeface="+mn-ea"/>
                <a:cs typeface="+mn-cs"/>
              </a:rPr>
              <a:t>States</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and</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still</a:t>
            </a:r>
            <a:r>
              <a:rPr lang="nl-NL" altLang="en-US" sz="1600" i="1" kern="1200" dirty="0">
                <a:solidFill>
                  <a:srgbClr val="3E6FD2"/>
                </a:solidFill>
                <a:ea typeface="+mn-ea"/>
                <a:cs typeface="+mn-cs"/>
              </a:rPr>
              <a:t> call </a:t>
            </a:r>
            <a:r>
              <a:rPr lang="nl-NL" altLang="en-US" sz="1600" i="1" kern="1200" dirty="0" err="1">
                <a:solidFill>
                  <a:srgbClr val="3E6FD2"/>
                </a:solidFill>
                <a:ea typeface="+mn-ea"/>
                <a:cs typeface="+mn-cs"/>
              </a:rPr>
              <a:t>it</a:t>
            </a:r>
            <a:r>
              <a:rPr lang="nl-NL" altLang="en-US" sz="1600" i="1" kern="1200" dirty="0">
                <a:solidFill>
                  <a:srgbClr val="3E6FD2"/>
                </a:solidFill>
                <a:ea typeface="+mn-ea"/>
                <a:cs typeface="+mn-cs"/>
              </a:rPr>
              <a:t> chocolate</a:t>
            </a:r>
            <a:r>
              <a:rPr lang="nl-NL" altLang="en-US" sz="1600" kern="1200" dirty="0">
                <a:solidFill>
                  <a:srgbClr val="3E6FD2"/>
                </a:solidFill>
                <a:ea typeface="+mn-ea"/>
                <a:cs typeface="+mn-cs"/>
              </a:rPr>
              <a:t>)</a:t>
            </a:r>
            <a:r>
              <a:rPr lang="nl-NL" altLang="en-US" sz="1600" dirty="0">
                <a:solidFill>
                  <a:srgbClr val="333399"/>
                </a:solidFill>
              </a:rPr>
              <a:t/>
            </a:r>
            <a:br>
              <a:rPr lang="nl-NL" altLang="en-US" sz="1600" dirty="0">
                <a:solidFill>
                  <a:srgbClr val="333399"/>
                </a:solidFill>
              </a:rPr>
            </a:br>
            <a:r>
              <a:rPr lang="nl-NL" altLang="en-US" sz="1600" b="0" dirty="0">
                <a:solidFill>
                  <a:srgbClr val="333399"/>
                </a:solidFill>
              </a:rPr>
              <a:t/>
            </a:r>
            <a:br>
              <a:rPr lang="nl-NL" altLang="en-US" sz="1600" b="0" dirty="0">
                <a:solidFill>
                  <a:srgbClr val="333399"/>
                </a:solidFill>
              </a:rPr>
            </a:br>
            <a:r>
              <a:rPr lang="nl-NL" altLang="en-US" sz="2800" b="0" dirty="0">
                <a:solidFill>
                  <a:srgbClr val="663300"/>
                </a:solidFill>
              </a:rPr>
              <a:t/>
            </a:r>
            <a:br>
              <a:rPr lang="nl-NL" altLang="en-US" sz="2800" b="0" dirty="0">
                <a:solidFill>
                  <a:srgbClr val="663300"/>
                </a:solidFill>
              </a:rPr>
            </a:br>
            <a:r>
              <a:rPr lang="nl-NL" altLang="en-US" b="0" dirty="0">
                <a:solidFill>
                  <a:srgbClr val="663300"/>
                </a:solidFill>
              </a:rPr>
              <a:t/>
            </a:r>
            <a:br>
              <a:rPr lang="nl-NL" altLang="en-US" b="0" dirty="0">
                <a:solidFill>
                  <a:srgbClr val="663300"/>
                </a:solidFill>
              </a:rPr>
            </a:br>
            <a:r>
              <a:rPr lang="nl-NL" altLang="en-US" dirty="0">
                <a:solidFill>
                  <a:srgbClr val="663300"/>
                </a:solidFill>
              </a:rPr>
              <a:t/>
            </a:r>
            <a:br>
              <a:rPr lang="nl-NL" altLang="en-US" dirty="0">
                <a:solidFill>
                  <a:srgbClr val="663300"/>
                </a:solidFill>
              </a:rPr>
            </a:br>
            <a:endParaRPr lang="en-GB" altLang="en-US" dirty="0">
              <a:solidFill>
                <a:srgbClr val="663300"/>
              </a:solidFill>
            </a:endParaRPr>
          </a:p>
        </p:txBody>
      </p:sp>
      <p:sp>
        <p:nvSpPr>
          <p:cNvPr id="11267" name="Rectangle 2"/>
          <p:cNvSpPr txBox="1">
            <a:spLocks noChangeArrowheads="1"/>
          </p:cNvSpPr>
          <p:nvPr/>
        </p:nvSpPr>
        <p:spPr bwMode="auto">
          <a:xfrm>
            <a:off x="1836442" y="149391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2600" dirty="0">
                <a:solidFill>
                  <a:srgbClr val="0F5494"/>
                </a:solidFill>
              </a:rPr>
              <a:t>EC </a:t>
            </a:r>
            <a:r>
              <a:rPr lang="nl-NL" altLang="en-US" sz="2600" dirty="0" err="1">
                <a:solidFill>
                  <a:srgbClr val="0F5494"/>
                </a:solidFill>
              </a:rPr>
              <a:t>proposal</a:t>
            </a:r>
            <a:r>
              <a:rPr lang="nl-NL" altLang="en-US" sz="2600" dirty="0">
                <a:solidFill>
                  <a:srgbClr val="0F5494"/>
                </a:solidFill>
              </a:rPr>
              <a:t> for a Chocolate Directive</a:t>
            </a:r>
          </a:p>
        </p:txBody>
      </p:sp>
    </p:spTree>
    <p:extLst>
      <p:ext uri="{BB962C8B-B14F-4D97-AF65-F5344CB8AC3E}">
        <p14:creationId xmlns:p14="http://schemas.microsoft.com/office/powerpoint/2010/main" val="156569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1558552" y="1475906"/>
            <a:ext cx="8497888" cy="3897313"/>
          </a:xfrm>
        </p:spPr>
        <p:txBody>
          <a:bodyPr/>
          <a:lstStyle/>
          <a:p>
            <a:pPr algn="ctr">
              <a:defRPr/>
            </a:pPr>
            <a:r>
              <a:rPr lang="nl-NL" altLang="en-US" sz="2000" kern="1200" dirty="0" err="1">
                <a:solidFill>
                  <a:srgbClr val="333399"/>
                </a:solidFill>
                <a:ea typeface="+mn-ea"/>
                <a:cs typeface="+mn-cs"/>
              </a:rPr>
              <a:t>You</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will</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now</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receive</a:t>
            </a:r>
            <a:r>
              <a:rPr lang="nl-NL" altLang="en-US" sz="2000" kern="1200" dirty="0">
                <a:solidFill>
                  <a:srgbClr val="333399"/>
                </a:solidFill>
                <a:ea typeface="+mn-ea"/>
                <a:cs typeface="+mn-cs"/>
              </a:rPr>
              <a:t> briefings -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please</a:t>
            </a:r>
            <a:r>
              <a:rPr lang="nl-NL" altLang="en-US" sz="2000" kern="1200" dirty="0">
                <a:solidFill>
                  <a:srgbClr val="333399"/>
                </a:solidFill>
                <a:ea typeface="+mn-ea"/>
                <a:cs typeface="+mn-cs"/>
              </a:rPr>
              <a:t> take a few minutes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read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them</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3600" kern="1200" dirty="0" err="1">
                <a:solidFill>
                  <a:srgbClr val="333399"/>
                </a:solidFill>
                <a:ea typeface="+mn-ea"/>
                <a:cs typeface="+mn-cs"/>
              </a:rPr>
              <a:t>Good</a:t>
            </a:r>
            <a:r>
              <a:rPr lang="nl-NL" altLang="en-US" sz="3600" kern="1200" dirty="0">
                <a:solidFill>
                  <a:srgbClr val="333399"/>
                </a:solidFill>
                <a:ea typeface="+mn-ea"/>
                <a:cs typeface="+mn-cs"/>
              </a:rPr>
              <a:t> </a:t>
            </a:r>
            <a:r>
              <a:rPr lang="nl-NL" altLang="en-US" sz="3600" kern="1200" dirty="0" err="1">
                <a:solidFill>
                  <a:srgbClr val="333399"/>
                </a:solidFill>
                <a:ea typeface="+mn-ea"/>
                <a:cs typeface="+mn-cs"/>
              </a:rPr>
              <a:t>luck</a:t>
            </a:r>
            <a:r>
              <a:rPr lang="nl-NL" altLang="en-US" sz="3600" kern="1200" dirty="0">
                <a:solidFill>
                  <a:srgbClr val="333399"/>
                </a:solidFill>
                <a:ea typeface="+mn-ea"/>
                <a:cs typeface="+mn-cs"/>
              </a:rPr>
              <a:t>!</a:t>
            </a:r>
            <a:br>
              <a:rPr lang="nl-NL" altLang="en-US" sz="3600" kern="1200" dirty="0">
                <a:solidFill>
                  <a:srgbClr val="333399"/>
                </a:solidFill>
                <a:ea typeface="+mn-ea"/>
                <a:cs typeface="+mn-cs"/>
              </a:rPr>
            </a:br>
            <a:r>
              <a:rPr lang="nl-NL" altLang="en-US" sz="2000" b="0" dirty="0">
                <a:solidFill>
                  <a:srgbClr val="333399"/>
                </a:solidFill>
              </a:rPr>
              <a:t/>
            </a:r>
            <a:br>
              <a:rPr lang="nl-NL" altLang="en-US" sz="2000" b="0" dirty="0">
                <a:solidFill>
                  <a:srgbClr val="333399"/>
                </a:solidFill>
              </a:rPr>
            </a:br>
            <a:r>
              <a:rPr lang="nl-NL" altLang="en-US" sz="2000" dirty="0">
                <a:solidFill>
                  <a:srgbClr val="663300"/>
                </a:solidFill>
              </a:rPr>
              <a:t/>
            </a:r>
            <a:br>
              <a:rPr lang="nl-NL" altLang="en-US" sz="2000" dirty="0">
                <a:solidFill>
                  <a:srgbClr val="663300"/>
                </a:solidFill>
              </a:rPr>
            </a:br>
            <a:endParaRPr lang="en-GB" altLang="en-US" sz="2000" dirty="0">
              <a:solidFill>
                <a:srgbClr val="663300"/>
              </a:solidFill>
            </a:endParaRPr>
          </a:p>
        </p:txBody>
      </p:sp>
      <p:pic>
        <p:nvPicPr>
          <p:cNvPr id="12291" name="Picture 3" descr="chocol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14900"/>
            <a:ext cx="914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txBox="1">
            <a:spLocks noChangeArrowheads="1"/>
          </p:cNvSpPr>
          <p:nvPr/>
        </p:nvSpPr>
        <p:spPr bwMode="auto">
          <a:xfrm>
            <a:off x="1981203"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en-US" sz="2000">
              <a:solidFill>
                <a:schemeClr val="bg1"/>
              </a:solidFill>
            </a:endParaRPr>
          </a:p>
        </p:txBody>
      </p:sp>
    </p:spTree>
    <p:extLst>
      <p:ext uri="{BB962C8B-B14F-4D97-AF65-F5344CB8AC3E}">
        <p14:creationId xmlns:p14="http://schemas.microsoft.com/office/powerpoint/2010/main" val="295768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88840"/>
            <a:ext cx="2376512" cy="1441078"/>
          </a:xfrm>
        </p:spPr>
        <p:txBody>
          <a:bodyPr/>
          <a:lstStyle/>
          <a:p>
            <a:pPr marL="0" algn="ctr">
              <a:lnSpc>
                <a:spcPct val="90000"/>
              </a:lnSpc>
              <a:defRPr/>
            </a:pPr>
            <a:r>
              <a:rPr lang="nl-NL" altLang="en-US" sz="2000" kern="1200" dirty="0">
                <a:latin typeface="Verdana" panose="020B0604030504040204" pitchFamily="34" charset="0"/>
                <a:ea typeface="Verdana" panose="020B0604030504040204" pitchFamily="34" charset="0"/>
                <a:cs typeface="Verdana" panose="020B0604030504040204" pitchFamily="34" charset="0"/>
              </a:rPr>
              <a:t>European Union:</a:t>
            </a:r>
            <a:br>
              <a:rPr lang="nl-NL" altLang="en-US" sz="2000" kern="1200" dirty="0">
                <a:latin typeface="Verdana" panose="020B0604030504040204" pitchFamily="34" charset="0"/>
                <a:ea typeface="Verdana" panose="020B0604030504040204" pitchFamily="34" charset="0"/>
                <a:cs typeface="Verdana" panose="020B0604030504040204" pitchFamily="34" charset="0"/>
              </a:rPr>
            </a:br>
            <a:r>
              <a:rPr lang="nl-NL" altLang="en-US" sz="2000" kern="1200" dirty="0">
                <a:latin typeface="Verdana" panose="020B0604030504040204" pitchFamily="34" charset="0"/>
                <a:ea typeface="Verdana" panose="020B0604030504040204" pitchFamily="34" charset="0"/>
                <a:cs typeface="Verdana" panose="020B0604030504040204" pitchFamily="34" charset="0"/>
              </a:rPr>
              <a:t>27 </a:t>
            </a:r>
            <a:r>
              <a:rPr lang="nl-NL" altLang="en-US" sz="2000" kern="1200" dirty="0" err="1">
                <a:latin typeface="Verdana" panose="020B0604030504040204" pitchFamily="34" charset="0"/>
                <a:ea typeface="Verdana" panose="020B0604030504040204" pitchFamily="34" charset="0"/>
                <a:cs typeface="Verdana" panose="020B0604030504040204" pitchFamily="34" charset="0"/>
              </a:rPr>
              <a:t>countries</a:t>
            </a:r>
            <a:r>
              <a:rPr lang="nl-NL" altLang="en-US" sz="2000" kern="1200" dirty="0">
                <a:latin typeface="Verdana" panose="020B0604030504040204" pitchFamily="34" charset="0"/>
                <a:ea typeface="Verdana" panose="020B0604030504040204" pitchFamily="34" charset="0"/>
                <a:cs typeface="Verdana" panose="020B0604030504040204" pitchFamily="34" charset="0"/>
              </a:rPr>
              <a:t/>
            </a:r>
            <a:br>
              <a:rPr lang="nl-NL" altLang="en-US" sz="2000" kern="1200" dirty="0">
                <a:latin typeface="Verdana" panose="020B0604030504040204" pitchFamily="34" charset="0"/>
                <a:ea typeface="Verdana" panose="020B0604030504040204" pitchFamily="34" charset="0"/>
                <a:cs typeface="Verdana" panose="020B0604030504040204" pitchFamily="34" charset="0"/>
              </a:rPr>
            </a:br>
            <a:r>
              <a:rPr lang="nl-BE" altLang="en-US" sz="2000" kern="1200" dirty="0">
                <a:latin typeface="Verdana" panose="020B0604030504040204" pitchFamily="34" charset="0"/>
                <a:ea typeface="Verdana" panose="020B0604030504040204" pitchFamily="34" charset="0"/>
                <a:cs typeface="Verdana" panose="020B0604030504040204" pitchFamily="34" charset="0"/>
              </a:rPr>
              <a:t/>
            </a:r>
            <a:br>
              <a:rPr lang="nl-BE" altLang="en-US" sz="2000" kern="1200" dirty="0">
                <a:latin typeface="Verdana" panose="020B0604030504040204" pitchFamily="34" charset="0"/>
                <a:ea typeface="Verdana" panose="020B0604030504040204" pitchFamily="34" charset="0"/>
                <a:cs typeface="Verdana" panose="020B0604030504040204" pitchFamily="34" charset="0"/>
              </a:rPr>
            </a:br>
            <a:endParaRPr lang="nl-NL"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59896" y="1268760"/>
            <a:ext cx="5919927" cy="5330859"/>
          </a:xfrm>
        </p:spPr>
      </p:pic>
    </p:spTree>
    <p:extLst>
      <p:ext uri="{BB962C8B-B14F-4D97-AF65-F5344CB8AC3E}">
        <p14:creationId xmlns:p14="http://schemas.microsoft.com/office/powerpoint/2010/main" val="807759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799636"/>
            <a:ext cx="8229600" cy="462175"/>
          </a:xfrm>
        </p:spPr>
        <p:txBody>
          <a:bodyPr/>
          <a:lstStyle/>
          <a:p>
            <a:pPr algn="ctr">
              <a:lnSpc>
                <a:spcPct val="150000"/>
              </a:lnSpc>
              <a:spcBef>
                <a:spcPct val="50000"/>
              </a:spcBef>
            </a:pPr>
            <a:r>
              <a:rPr lang="en-US" altLang="en-US" sz="1800" dirty="0">
                <a:latin typeface="Verdana" panose="020B0604030504040204" pitchFamily="34" charset="0"/>
              </a:rPr>
              <a:t>Population in millions (</a:t>
            </a:r>
            <a:r>
              <a:rPr lang="en-US" altLang="en-US" sz="1800" dirty="0" smtClean="0">
                <a:latin typeface="Verdana" panose="020B0604030504040204" pitchFamily="34" charset="0"/>
              </a:rPr>
              <a:t>2024)</a:t>
            </a:r>
            <a:r>
              <a:rPr lang="en-US" altLang="en-US" sz="1800" dirty="0">
                <a:latin typeface="Verdana" panose="020B0604030504040204" pitchFamily="34" charset="0"/>
              </a:rPr>
              <a:t/>
            </a:r>
            <a:br>
              <a:rPr lang="en-US" altLang="en-US" sz="1800" dirty="0">
                <a:latin typeface="Verdana" panose="020B0604030504040204" pitchFamily="34" charset="0"/>
              </a:rPr>
            </a:br>
            <a:r>
              <a:rPr lang="en-US" altLang="en-US" sz="1800" dirty="0" smtClean="0">
                <a:latin typeface="Verdana" panose="020B0604030504040204" pitchFamily="34" charset="0"/>
              </a:rPr>
              <a:t>449 </a:t>
            </a:r>
            <a:r>
              <a:rPr lang="en-US" altLang="en-US" sz="1800" dirty="0">
                <a:latin typeface="Verdana" panose="020B0604030504040204" pitchFamily="34" charset="0"/>
              </a:rPr>
              <a:t>million in total</a:t>
            </a:r>
            <a:r>
              <a:rPr lang="en-US" altLang="en-US" sz="3200" dirty="0">
                <a:solidFill>
                  <a:srgbClr val="359AC2"/>
                </a:solidFill>
                <a:latin typeface="Verdana" panose="020B0604030504040204" pitchFamily="34" charset="0"/>
              </a:rPr>
              <a:t/>
            </a:r>
            <a:br>
              <a:rPr lang="en-US" altLang="en-US" sz="3200" dirty="0">
                <a:solidFill>
                  <a:srgbClr val="359AC2"/>
                </a:solidFill>
                <a:latin typeface="Verdana" panose="020B0604030504040204" pitchFamily="34" charset="0"/>
              </a:rPr>
            </a:br>
            <a:endParaRPr lang="nl-NL" dirty="0"/>
          </a:p>
        </p:txBody>
      </p:sp>
      <p:graphicFrame>
        <p:nvGraphicFramePr>
          <p:cNvPr id="4" name="Chart 3"/>
          <p:cNvGraphicFramePr>
            <a:graphicFrameLocks/>
          </p:cNvGraphicFramePr>
          <p:nvPr>
            <p:extLst>
              <p:ext uri="{D42A27DB-BD31-4B8C-83A1-F6EECF244321}">
                <p14:modId xmlns:p14="http://schemas.microsoft.com/office/powerpoint/2010/main" val="3511416746"/>
              </p:ext>
            </p:extLst>
          </p:nvPr>
        </p:nvGraphicFramePr>
        <p:xfrm>
          <a:off x="2273647" y="2030721"/>
          <a:ext cx="8110539" cy="44700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675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23592" y="1439801"/>
            <a:ext cx="4629150" cy="526852"/>
          </a:xfrm>
        </p:spPr>
        <p:txBody>
          <a:bodyPr/>
          <a:lstStyle/>
          <a:p>
            <a:r>
              <a:rPr lang="en-US" altLang="en-US" sz="2100"/>
              <a:t>Three </a:t>
            </a:r>
            <a:r>
              <a:rPr lang="en-US" altLang="en-US" sz="2100" smtClean="0"/>
              <a:t>Presidents: </a:t>
            </a:r>
            <a:endParaRPr lang="en-US" altLang="en-US" sz="2100" dirty="0"/>
          </a:p>
        </p:txBody>
      </p:sp>
      <p:sp>
        <p:nvSpPr>
          <p:cNvPr id="3" name="TextBox 2"/>
          <p:cNvSpPr txBox="1"/>
          <p:nvPr/>
        </p:nvSpPr>
        <p:spPr>
          <a:xfrm>
            <a:off x="2661483" y="1998629"/>
            <a:ext cx="2754251" cy="752514"/>
          </a:xfrm>
          <a:prstGeom prst="rect">
            <a:avLst/>
          </a:prstGeom>
          <a:noFill/>
        </p:spPr>
        <p:txBody>
          <a:bodyPr wrap="square" rtlCol="0">
            <a:spAutoFit/>
          </a:bodyPr>
          <a:lstStyle/>
          <a:p>
            <a:pPr defTabSz="514350"/>
            <a:endParaRPr lang="en-US" sz="1430" b="1" dirty="0">
              <a:solidFill>
                <a:srgbClr val="667F1E"/>
              </a:solidFill>
            </a:endParaRPr>
          </a:p>
          <a:p>
            <a:pPr defTabSz="514350"/>
            <a:r>
              <a:rPr lang="en-US" sz="1430" b="1" dirty="0">
                <a:solidFill>
                  <a:srgbClr val="667F1E"/>
                </a:solidFill>
              </a:rPr>
              <a:t>Roberta </a:t>
            </a:r>
            <a:r>
              <a:rPr lang="en-US" sz="1430" b="1" dirty="0" err="1">
                <a:solidFill>
                  <a:srgbClr val="667F1E"/>
                </a:solidFill>
              </a:rPr>
              <a:t>Metsola</a:t>
            </a:r>
            <a:r>
              <a:rPr lang="en-US" sz="1430" b="1" dirty="0">
                <a:solidFill>
                  <a:srgbClr val="667F1E"/>
                </a:solidFill>
              </a:rPr>
              <a:t/>
            </a:r>
            <a:br>
              <a:rPr lang="en-US" sz="1430" b="1" dirty="0">
                <a:solidFill>
                  <a:srgbClr val="667F1E"/>
                </a:solidFill>
              </a:rPr>
            </a:br>
            <a:r>
              <a:rPr lang="en-US" sz="1430" b="1" dirty="0">
                <a:solidFill>
                  <a:srgbClr val="333399"/>
                </a:solidFill>
              </a:rPr>
              <a:t>European Parliament</a:t>
            </a:r>
            <a:endParaRPr lang="en-GB" sz="1430" b="1" dirty="0">
              <a:solidFill>
                <a:srgbClr val="333399"/>
              </a:solidFill>
            </a:endParaRPr>
          </a:p>
        </p:txBody>
      </p:sp>
      <p:sp>
        <p:nvSpPr>
          <p:cNvPr id="7" name="TextBox 6"/>
          <p:cNvSpPr txBox="1"/>
          <p:nvPr/>
        </p:nvSpPr>
        <p:spPr>
          <a:xfrm>
            <a:off x="2655581" y="3705903"/>
            <a:ext cx="3645406" cy="558614"/>
          </a:xfrm>
          <a:prstGeom prst="rect">
            <a:avLst/>
          </a:prstGeom>
          <a:noFill/>
        </p:spPr>
        <p:txBody>
          <a:bodyPr wrap="square" rtlCol="0">
            <a:spAutoFit/>
          </a:bodyPr>
          <a:lstStyle/>
          <a:p>
            <a:pPr defTabSz="514350"/>
            <a:r>
              <a:rPr lang="en-GB" sz="1600" b="1" dirty="0" err="1">
                <a:solidFill>
                  <a:srgbClr val="667F1E"/>
                </a:solidFill>
              </a:rPr>
              <a:t>António</a:t>
            </a:r>
            <a:r>
              <a:rPr lang="en-GB" sz="1600" b="1" dirty="0">
                <a:solidFill>
                  <a:srgbClr val="667F1E"/>
                </a:solidFill>
              </a:rPr>
              <a:t> Costa</a:t>
            </a:r>
            <a:r>
              <a:rPr lang="en-GB" sz="1430" b="1" dirty="0"/>
              <a:t/>
            </a:r>
            <a:br>
              <a:rPr lang="en-GB" sz="1430" b="1" dirty="0"/>
            </a:br>
            <a:r>
              <a:rPr lang="en-GB" sz="1430" b="1" dirty="0">
                <a:solidFill>
                  <a:srgbClr val="333399"/>
                </a:solidFill>
              </a:rPr>
              <a:t>European Council</a:t>
            </a:r>
          </a:p>
        </p:txBody>
      </p:sp>
      <p:sp>
        <p:nvSpPr>
          <p:cNvPr id="8" name="TextBox 7"/>
          <p:cNvSpPr txBox="1"/>
          <p:nvPr/>
        </p:nvSpPr>
        <p:spPr>
          <a:xfrm>
            <a:off x="2655581" y="5193116"/>
            <a:ext cx="3487436" cy="722955"/>
          </a:xfrm>
          <a:prstGeom prst="rect">
            <a:avLst/>
          </a:prstGeom>
          <a:noFill/>
        </p:spPr>
        <p:txBody>
          <a:bodyPr wrap="square" rtlCol="0">
            <a:spAutoFit/>
          </a:bodyPr>
          <a:lstStyle/>
          <a:p>
            <a:pPr defTabSz="514350"/>
            <a:endParaRPr lang="en-GB" sz="563" dirty="0"/>
          </a:p>
          <a:p>
            <a:pPr defTabSz="514350"/>
            <a:r>
              <a:rPr lang="en-GB" sz="1430" b="1" dirty="0">
                <a:solidFill>
                  <a:srgbClr val="667F1E"/>
                </a:solidFill>
              </a:rPr>
              <a:t>Ursula von der </a:t>
            </a:r>
            <a:r>
              <a:rPr lang="en-GB" sz="1430" b="1" dirty="0" err="1">
                <a:solidFill>
                  <a:srgbClr val="667F1E"/>
                </a:solidFill>
              </a:rPr>
              <a:t>Leyen</a:t>
            </a:r>
            <a:endParaRPr lang="en-GB" sz="1430" b="1" dirty="0">
              <a:solidFill>
                <a:srgbClr val="667F1E"/>
              </a:solidFill>
            </a:endParaRPr>
          </a:p>
          <a:p>
            <a:pPr defTabSz="514350"/>
            <a:r>
              <a:rPr lang="en-GB" sz="1430" b="1" dirty="0">
                <a:solidFill>
                  <a:srgbClr val="333399"/>
                </a:solidFill>
              </a:rPr>
              <a:t>European Commission</a:t>
            </a:r>
          </a:p>
          <a:p>
            <a:pPr defTabSz="514350"/>
            <a:endParaRPr lang="en-GB" sz="675" dirty="0"/>
          </a:p>
        </p:txBody>
      </p:sp>
      <p:pic>
        <p:nvPicPr>
          <p:cNvPr id="13" name="Picture 12"/>
          <p:cNvPicPr>
            <a:picLocks noChangeAspect="1"/>
          </p:cNvPicPr>
          <p:nvPr/>
        </p:nvPicPr>
        <p:blipFill>
          <a:blip r:embed="rId3"/>
          <a:stretch>
            <a:fillRect/>
          </a:stretch>
        </p:blipFill>
        <p:spPr>
          <a:xfrm>
            <a:off x="7896140" y="4847580"/>
            <a:ext cx="1225185" cy="1414029"/>
          </a:xfrm>
          <a:prstGeom prst="rect">
            <a:avLst/>
          </a:prstGeom>
        </p:spPr>
      </p:pic>
      <p:pic>
        <p:nvPicPr>
          <p:cNvPr id="14" name="Picture 13"/>
          <p:cNvPicPr>
            <a:picLocks noChangeAspect="1"/>
          </p:cNvPicPr>
          <p:nvPr/>
        </p:nvPicPr>
        <p:blipFill>
          <a:blip r:embed="rId4"/>
          <a:stretch>
            <a:fillRect/>
          </a:stretch>
        </p:blipFill>
        <p:spPr>
          <a:xfrm>
            <a:off x="7896139" y="1667872"/>
            <a:ext cx="1225185" cy="141402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6138" y="3254678"/>
            <a:ext cx="1225185" cy="1420125"/>
          </a:xfrm>
          <a:prstGeom prst="rect">
            <a:avLst/>
          </a:prstGeom>
        </p:spPr>
      </p:pic>
    </p:spTree>
    <p:extLst>
      <p:ext uri="{BB962C8B-B14F-4D97-AF65-F5344CB8AC3E}">
        <p14:creationId xmlns:p14="http://schemas.microsoft.com/office/powerpoint/2010/main" val="383886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4294967295"/>
          </p:nvPr>
        </p:nvSpPr>
        <p:spPr>
          <a:xfrm>
            <a:off x="2362200" y="3340224"/>
            <a:ext cx="2160240" cy="533400"/>
          </a:xfrm>
          <a:ln w="31750">
            <a:solidFill>
              <a:srgbClr val="0093D3"/>
            </a:solidFill>
            <a:miter lim="800000"/>
            <a:headEnd/>
            <a:tailEnd/>
          </a:ln>
        </p:spPr>
        <p:txBody>
          <a:bodyPr anchor="ctr"/>
          <a:lstStyle/>
          <a:p>
            <a:pPr marL="0" indent="0">
              <a:buNone/>
            </a:pPr>
            <a:r>
              <a:rPr lang="en-GB" altLang="en-US" sz="1300" b="1" i="0" kern="1200" dirty="0">
                <a:solidFill>
                  <a:srgbClr val="333399"/>
                </a:solidFill>
              </a:rPr>
              <a:t>European Parliament</a:t>
            </a:r>
          </a:p>
        </p:txBody>
      </p:sp>
      <p:sp>
        <p:nvSpPr>
          <p:cNvPr id="4099" name="Rectangle 4"/>
          <p:cNvSpPr>
            <a:spLocks noChangeArrowheads="1"/>
          </p:cNvSpPr>
          <p:nvPr/>
        </p:nvSpPr>
        <p:spPr bwMode="auto">
          <a:xfrm>
            <a:off x="1836442" y="1484784"/>
            <a:ext cx="7427913"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GB" altLang="en-US" sz="2800" dirty="0">
                <a:solidFill>
                  <a:srgbClr val="0F5494"/>
                </a:solidFill>
                <a:latin typeface="+mj-lt"/>
              </a:rPr>
              <a:t>The EU institutions </a:t>
            </a:r>
            <a:r>
              <a:rPr lang="en-GB" altLang="en-US" sz="2000" dirty="0">
                <a:solidFill>
                  <a:schemeClr val="bg1"/>
                </a:solidFill>
                <a:latin typeface="+mj-lt"/>
              </a:rPr>
              <a:t>institutions</a:t>
            </a:r>
            <a:endParaRPr lang="en-US" altLang="en-US" sz="2000" dirty="0">
              <a:solidFill>
                <a:schemeClr val="bg1"/>
              </a:solidFill>
              <a:latin typeface="+mj-lt"/>
            </a:endParaRPr>
          </a:p>
        </p:txBody>
      </p:sp>
      <p:sp>
        <p:nvSpPr>
          <p:cNvPr id="4100" name="Rectangle 5"/>
          <p:cNvSpPr>
            <a:spLocks noChangeArrowheads="1"/>
          </p:cNvSpPr>
          <p:nvPr/>
        </p:nvSpPr>
        <p:spPr bwMode="auto">
          <a:xfrm>
            <a:off x="2362200" y="4254624"/>
            <a:ext cx="9906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a:solidFill>
                  <a:srgbClr val="333399"/>
                </a:solidFill>
                <a:latin typeface="+mn-lt"/>
              </a:rPr>
              <a:t>Court of Justice</a:t>
            </a:r>
          </a:p>
        </p:txBody>
      </p:sp>
      <p:sp>
        <p:nvSpPr>
          <p:cNvPr id="4101" name="Rectangle 6"/>
          <p:cNvSpPr>
            <a:spLocks noChangeArrowheads="1"/>
          </p:cNvSpPr>
          <p:nvPr/>
        </p:nvSpPr>
        <p:spPr bwMode="auto">
          <a:xfrm>
            <a:off x="3657600" y="4254624"/>
            <a:ext cx="9906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a:solidFill>
                  <a:srgbClr val="333399"/>
                </a:solidFill>
                <a:latin typeface="+mn-lt"/>
              </a:rPr>
              <a:t>Court of Auditors</a:t>
            </a:r>
          </a:p>
        </p:txBody>
      </p:sp>
      <p:sp>
        <p:nvSpPr>
          <p:cNvPr id="4102" name="Rectangle 7"/>
          <p:cNvSpPr>
            <a:spLocks noChangeArrowheads="1"/>
          </p:cNvSpPr>
          <p:nvPr/>
        </p:nvSpPr>
        <p:spPr bwMode="auto">
          <a:xfrm>
            <a:off x="4953000" y="42546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dirty="0">
                <a:solidFill>
                  <a:srgbClr val="333399"/>
                </a:solidFill>
                <a:latin typeface="+mn-lt"/>
              </a:rPr>
              <a:t>Economic and Social Committee</a:t>
            </a:r>
          </a:p>
        </p:txBody>
      </p:sp>
      <p:sp>
        <p:nvSpPr>
          <p:cNvPr id="4103" name="Rectangle 8"/>
          <p:cNvSpPr>
            <a:spLocks noChangeArrowheads="1"/>
          </p:cNvSpPr>
          <p:nvPr/>
        </p:nvSpPr>
        <p:spPr bwMode="auto">
          <a:xfrm>
            <a:off x="7543800" y="42546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Committee of the Regions</a:t>
            </a:r>
          </a:p>
        </p:txBody>
      </p:sp>
      <p:sp>
        <p:nvSpPr>
          <p:cNvPr id="4104" name="Rectangle 9"/>
          <p:cNvSpPr>
            <a:spLocks noChangeArrowheads="1"/>
          </p:cNvSpPr>
          <p:nvPr/>
        </p:nvSpPr>
        <p:spPr bwMode="auto">
          <a:xfrm>
            <a:off x="4953000" y="33402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buFontTx/>
              <a:buNone/>
              <a:defRPr/>
            </a:pPr>
            <a:r>
              <a:rPr lang="en-GB" altLang="en-US" sz="1300">
                <a:solidFill>
                  <a:srgbClr val="333399"/>
                </a:solidFill>
                <a:latin typeface="+mn-lt"/>
              </a:rPr>
              <a:t>Council of Ministers</a:t>
            </a:r>
          </a:p>
          <a:p>
            <a:pPr algn="ctr" eaLnBrk="1" hangingPunct="1">
              <a:lnSpc>
                <a:spcPct val="80000"/>
              </a:lnSpc>
              <a:buFontTx/>
              <a:buNone/>
              <a:defRPr/>
            </a:pPr>
            <a:r>
              <a:rPr lang="en-GB" altLang="en-US" sz="1300">
                <a:solidFill>
                  <a:srgbClr val="333399"/>
                </a:solidFill>
                <a:latin typeface="+mn-lt"/>
              </a:rPr>
              <a:t>(The Council)</a:t>
            </a:r>
          </a:p>
        </p:txBody>
      </p:sp>
      <p:sp>
        <p:nvSpPr>
          <p:cNvPr id="4105" name="Rectangle 10"/>
          <p:cNvSpPr>
            <a:spLocks noChangeArrowheads="1"/>
          </p:cNvSpPr>
          <p:nvPr/>
        </p:nvSpPr>
        <p:spPr bwMode="auto">
          <a:xfrm>
            <a:off x="7543800" y="33402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Commission</a:t>
            </a:r>
          </a:p>
        </p:txBody>
      </p:sp>
      <p:sp>
        <p:nvSpPr>
          <p:cNvPr id="4106" name="Rectangle 11"/>
          <p:cNvSpPr>
            <a:spLocks noChangeArrowheads="1"/>
          </p:cNvSpPr>
          <p:nvPr/>
        </p:nvSpPr>
        <p:spPr bwMode="auto">
          <a:xfrm>
            <a:off x="2362200" y="51690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Investment Bank</a:t>
            </a:r>
          </a:p>
        </p:txBody>
      </p:sp>
      <p:sp>
        <p:nvSpPr>
          <p:cNvPr id="4107" name="Rectangle 12"/>
          <p:cNvSpPr>
            <a:spLocks noChangeArrowheads="1"/>
          </p:cNvSpPr>
          <p:nvPr/>
        </p:nvSpPr>
        <p:spPr bwMode="auto">
          <a:xfrm>
            <a:off x="7543800" y="51690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Central Bank</a:t>
            </a:r>
          </a:p>
        </p:txBody>
      </p:sp>
      <p:sp>
        <p:nvSpPr>
          <p:cNvPr id="4108" name="Oval 13"/>
          <p:cNvSpPr>
            <a:spLocks noChangeArrowheads="1"/>
          </p:cNvSpPr>
          <p:nvPr/>
        </p:nvSpPr>
        <p:spPr bwMode="auto">
          <a:xfrm>
            <a:off x="5257800" y="5092824"/>
            <a:ext cx="1752600" cy="685800"/>
          </a:xfrm>
          <a:prstGeom prst="ellipse">
            <a:avLst/>
          </a:prstGeom>
          <a:noFill/>
          <a:ln w="31750">
            <a:solidFill>
              <a:srgbClr val="0093D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sz="1300" b="0">
              <a:solidFill>
                <a:srgbClr val="333399"/>
              </a:solidFill>
              <a:latin typeface="+mn-lt"/>
            </a:endParaRPr>
          </a:p>
        </p:txBody>
      </p:sp>
      <p:sp>
        <p:nvSpPr>
          <p:cNvPr id="4109" name="Rectangle 14"/>
          <p:cNvSpPr>
            <a:spLocks noChangeArrowheads="1"/>
          </p:cNvSpPr>
          <p:nvPr/>
        </p:nvSpPr>
        <p:spPr bwMode="auto">
          <a:xfrm>
            <a:off x="5105400" y="5221412"/>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Agencies</a:t>
            </a:r>
          </a:p>
        </p:txBody>
      </p:sp>
      <p:sp>
        <p:nvSpPr>
          <p:cNvPr id="4110" name="Rectangle 15"/>
          <p:cNvSpPr>
            <a:spLocks noChangeArrowheads="1"/>
          </p:cNvSpPr>
          <p:nvPr/>
        </p:nvSpPr>
        <p:spPr bwMode="auto">
          <a:xfrm>
            <a:off x="4953000" y="2425824"/>
            <a:ext cx="2286000" cy="533400"/>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dirty="0">
                <a:solidFill>
                  <a:srgbClr val="333399"/>
                </a:solidFill>
                <a:latin typeface="+mn-lt"/>
              </a:rPr>
              <a:t>European Council (summit)</a:t>
            </a:r>
          </a:p>
        </p:txBody>
      </p:sp>
    </p:spTree>
    <p:extLst>
      <p:ext uri="{BB962C8B-B14F-4D97-AF65-F5344CB8AC3E}">
        <p14:creationId xmlns:p14="http://schemas.microsoft.com/office/powerpoint/2010/main" val="204193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B1A6667F-717E-3C46-B781-F14D1D170D3C}"/>
              </a:ext>
            </a:extLst>
          </p:cNvPr>
          <p:cNvSpPr/>
          <p:nvPr/>
        </p:nvSpPr>
        <p:spPr bwMode="auto">
          <a:xfrm>
            <a:off x="5336706" y="2708920"/>
            <a:ext cx="5139320" cy="2952328"/>
          </a:xfrm>
          <a:prstGeom prst="rect">
            <a:avLst/>
          </a:prstGeom>
          <a:solidFill>
            <a:srgbClr val="BDDEFF"/>
          </a:solidFill>
          <a:ln>
            <a:noFill/>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7170" name="Rectangle 2"/>
          <p:cNvSpPr>
            <a:spLocks noGrp="1" noChangeArrowheads="1"/>
          </p:cNvSpPr>
          <p:nvPr>
            <p:ph type="title"/>
          </p:nvPr>
        </p:nvSpPr>
        <p:spPr>
          <a:xfrm>
            <a:off x="1826840" y="1484266"/>
            <a:ext cx="8229600" cy="936625"/>
          </a:xfrm>
        </p:spPr>
        <p:txBody>
          <a:bodyPr/>
          <a:lstStyle/>
          <a:p>
            <a:pPr marL="0"/>
            <a:r>
              <a:rPr lang="en-GB" altLang="en-US" sz="3200" dirty="0"/>
              <a:t>The European Parliament – voice of the people</a:t>
            </a:r>
            <a:endParaRPr lang="en-US" altLang="en-US" dirty="0"/>
          </a:p>
        </p:txBody>
      </p:sp>
      <p:sp>
        <p:nvSpPr>
          <p:cNvPr id="43012" name="Rectangle 4"/>
          <p:cNvSpPr>
            <a:spLocks noChangeArrowheads="1"/>
          </p:cNvSpPr>
          <p:nvPr/>
        </p:nvSpPr>
        <p:spPr bwMode="auto">
          <a:xfrm>
            <a:off x="5205155" y="2006804"/>
            <a:ext cx="5277023" cy="3816350"/>
          </a:xfrm>
          <a:prstGeom prst="rect">
            <a:avLst/>
          </a:prstGeom>
          <a:noFill/>
          <a:ln w="9525">
            <a:noFill/>
            <a:miter lim="800000"/>
            <a:headEnd/>
            <a:tailEnd/>
          </a:ln>
        </p:spPr>
        <p:txBody>
          <a:bodyPr anchor="ctr"/>
          <a:lstStyle/>
          <a:p>
            <a:r>
              <a:rPr lang="en-US" altLang="en-US" sz="1600" b="1" dirty="0">
                <a:solidFill>
                  <a:srgbClr val="333399"/>
                </a:solidFill>
                <a:latin typeface="Webdings" pitchFamily="18" charset="2"/>
              </a:rPr>
              <a:t>4 </a:t>
            </a:r>
            <a:r>
              <a:rPr lang="en-US" altLang="en-US" sz="1600" b="1" dirty="0">
                <a:solidFill>
                  <a:srgbClr val="333399"/>
                </a:solidFill>
              </a:rPr>
              <a:t>Decides EU laws and budget together with Council of Ministers</a:t>
            </a:r>
            <a:br>
              <a:rPr lang="en-US" altLang="en-US" sz="1600" b="1" dirty="0">
                <a:solidFill>
                  <a:srgbClr val="333399"/>
                </a:solidFill>
              </a:rPr>
            </a:br>
            <a:r>
              <a:rPr lang="en-US" altLang="en-US" sz="1600" b="1" dirty="0">
                <a:solidFill>
                  <a:srgbClr val="333399"/>
                </a:solidFill>
                <a:latin typeface="Webdings" pitchFamily="18" charset="2"/>
              </a:rPr>
              <a:t>4 </a:t>
            </a:r>
            <a:r>
              <a:rPr lang="en-US" altLang="en-US" sz="1600" b="1" dirty="0">
                <a:solidFill>
                  <a:srgbClr val="333399"/>
                </a:solidFill>
              </a:rPr>
              <a:t>Democratic supervision of all the EU’s work</a:t>
            </a:r>
          </a:p>
          <a:p>
            <a:r>
              <a:rPr lang="en-US" altLang="en-US" sz="1600" b="1" dirty="0">
                <a:solidFill>
                  <a:srgbClr val="333399"/>
                </a:solidFill>
                <a:latin typeface="Webdings" pitchFamily="18" charset="2"/>
              </a:rPr>
              <a:t>4 </a:t>
            </a:r>
            <a:r>
              <a:rPr lang="en-US" altLang="en-US" sz="1600" b="1" dirty="0">
                <a:solidFill>
                  <a:srgbClr val="333399"/>
                </a:solidFill>
              </a:rPr>
              <a:t>The European Parliament is made up of </a:t>
            </a:r>
            <a:r>
              <a:rPr lang="en-US" altLang="en-US" sz="1600" b="1" dirty="0" smtClean="0">
                <a:solidFill>
                  <a:srgbClr val="333399"/>
                </a:solidFill>
              </a:rPr>
              <a:t>720 </a:t>
            </a:r>
            <a:r>
              <a:rPr lang="en-US" altLang="en-US" sz="1600" b="1" dirty="0">
                <a:solidFill>
                  <a:srgbClr val="333399"/>
                </a:solidFill>
              </a:rPr>
              <a:t>Members</a:t>
            </a:r>
          </a:p>
          <a:p>
            <a:r>
              <a:rPr lang="en-US" altLang="en-US" sz="1600" b="1" dirty="0">
                <a:solidFill>
                  <a:srgbClr val="333399"/>
                </a:solidFill>
                <a:latin typeface="Webdings" pitchFamily="18" charset="2"/>
              </a:rPr>
              <a:t>4 </a:t>
            </a:r>
            <a:r>
              <a:rPr lang="en-US" altLang="en-US" sz="1600" b="1" dirty="0">
                <a:solidFill>
                  <a:srgbClr val="333399"/>
                </a:solidFill>
              </a:rPr>
              <a:t>Elections every five years </a:t>
            </a:r>
            <a:r>
              <a:rPr lang="en-US" altLang="en-US" sz="1600" b="1" dirty="0" smtClean="0">
                <a:solidFill>
                  <a:srgbClr val="333399"/>
                </a:solidFill>
              </a:rPr>
              <a:t>(2024-2029)</a:t>
            </a:r>
            <a:endParaRPr lang="en-US" altLang="en-US" sz="1600" b="1" dirty="0">
              <a:solidFill>
                <a:srgbClr val="333399"/>
              </a:solidFill>
            </a:endParaRPr>
          </a:p>
        </p:txBody>
      </p:sp>
      <p:pic>
        <p:nvPicPr>
          <p:cNvPr id="4" name="Afbeelding 3">
            <a:extLst>
              <a:ext uri="{FF2B5EF4-FFF2-40B4-BE49-F238E27FC236}">
                <a16:creationId xmlns:a16="http://schemas.microsoft.com/office/drawing/2014/main" id="{7E70A85F-8393-8C49-9725-623CAF218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2678" y="3140286"/>
            <a:ext cx="3548051" cy="2368031"/>
          </a:xfrm>
          <a:prstGeom prst="rect">
            <a:avLst/>
          </a:prstGeom>
        </p:spPr>
      </p:pic>
    </p:spTree>
    <p:extLst>
      <p:ext uri="{BB962C8B-B14F-4D97-AF65-F5344CB8AC3E}">
        <p14:creationId xmlns:p14="http://schemas.microsoft.com/office/powerpoint/2010/main" val="139684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presidencia_consel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86744"/>
            <a:ext cx="85867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1826840" y="1484787"/>
            <a:ext cx="8229600" cy="936625"/>
          </a:xfrm>
        </p:spPr>
        <p:txBody>
          <a:bodyPr/>
          <a:lstStyle/>
          <a:p>
            <a:pPr marL="0"/>
            <a:r>
              <a:rPr lang="en-GB" altLang="en-US" dirty="0"/>
              <a:t>Council of Ministers – voice of the Member States</a:t>
            </a:r>
            <a:endParaRPr lang="en-US" altLang="en-US" dirty="0"/>
          </a:p>
        </p:txBody>
      </p:sp>
      <p:sp>
        <p:nvSpPr>
          <p:cNvPr id="6148" name="Rectangle 4"/>
          <p:cNvSpPr>
            <a:spLocks noChangeArrowheads="1"/>
          </p:cNvSpPr>
          <p:nvPr/>
        </p:nvSpPr>
        <p:spPr bwMode="auto">
          <a:xfrm>
            <a:off x="4419603" y="1805883"/>
            <a:ext cx="61372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600" dirty="0">
                <a:solidFill>
                  <a:srgbClr val="333399"/>
                </a:solidFill>
                <a:latin typeface="Webdings" pitchFamily="18" charset="2"/>
              </a:rPr>
              <a:t>4</a:t>
            </a:r>
            <a:r>
              <a:rPr lang="en-US" altLang="en-US" sz="1600" dirty="0">
                <a:solidFill>
                  <a:srgbClr val="333399"/>
                </a:solidFill>
              </a:rPr>
              <a:t>One minister from each EU country</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Presidency: rotates every six months</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Decides EU laws and budget together </a:t>
            </a:r>
            <a:br>
              <a:rPr lang="en-US" altLang="en-US" sz="1600" dirty="0">
                <a:solidFill>
                  <a:srgbClr val="333399"/>
                </a:solidFill>
              </a:rPr>
            </a:br>
            <a:r>
              <a:rPr lang="en-US" altLang="en-US" sz="1600" dirty="0">
                <a:solidFill>
                  <a:srgbClr val="333399"/>
                </a:solidFill>
              </a:rPr>
              <a:t>   with Parliament</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Manages the common foreign and </a:t>
            </a:r>
            <a:br>
              <a:rPr lang="en-US" altLang="en-US" sz="1600" dirty="0">
                <a:solidFill>
                  <a:srgbClr val="333399"/>
                </a:solidFill>
              </a:rPr>
            </a:br>
            <a:r>
              <a:rPr lang="en-US" altLang="en-US" sz="1600" dirty="0">
                <a:solidFill>
                  <a:srgbClr val="333399"/>
                </a:solidFill>
              </a:rPr>
              <a:t>   security policy</a:t>
            </a:r>
            <a:endParaRPr lang="en-US" altLang="en-US" sz="1600" i="1" dirty="0">
              <a:solidFill>
                <a:srgbClr val="333399"/>
              </a:solidFill>
            </a:endParaRPr>
          </a:p>
        </p:txBody>
      </p:sp>
    </p:spTree>
    <p:extLst>
      <p:ext uri="{BB962C8B-B14F-4D97-AF65-F5344CB8AC3E}">
        <p14:creationId xmlns:p14="http://schemas.microsoft.com/office/powerpoint/2010/main" val="318969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6840" y="1484266"/>
            <a:ext cx="8229600" cy="936625"/>
          </a:xfrm>
        </p:spPr>
        <p:txBody>
          <a:bodyPr/>
          <a:lstStyle/>
          <a:p>
            <a:pPr marL="0"/>
            <a:r>
              <a:rPr lang="en-GB" altLang="en-US" dirty="0"/>
              <a:t>The European Commission – promoting the common interest</a:t>
            </a:r>
            <a:endParaRPr lang="en-US" altLang="en-US" dirty="0"/>
          </a:p>
        </p:txBody>
      </p:sp>
      <p:sp>
        <p:nvSpPr>
          <p:cNvPr id="43012" name="Rectangle 4"/>
          <p:cNvSpPr>
            <a:spLocks noChangeArrowheads="1"/>
          </p:cNvSpPr>
          <p:nvPr/>
        </p:nvSpPr>
        <p:spPr bwMode="auto">
          <a:xfrm>
            <a:off x="3483273" y="1822971"/>
            <a:ext cx="5360640" cy="3816350"/>
          </a:xfrm>
          <a:prstGeom prst="rect">
            <a:avLst/>
          </a:prstGeom>
          <a:noFill/>
          <a:ln w="9525">
            <a:noFill/>
            <a:miter lim="800000"/>
            <a:headEnd/>
            <a:tailEnd/>
          </a:ln>
        </p:spPr>
        <p:txBody>
          <a:bodyPr anchor="ctr"/>
          <a:lstStyle/>
          <a:p>
            <a:pPr algn="l">
              <a:defRPr/>
            </a:pPr>
            <a:r>
              <a:rPr lang="en-US" sz="1600" b="1" dirty="0">
                <a:solidFill>
                  <a:srgbClr val="333399"/>
                </a:solidFill>
              </a:rPr>
              <a:t>27 independent members, </a:t>
            </a:r>
            <a:br>
              <a:rPr lang="en-US" sz="1600" b="1" dirty="0">
                <a:solidFill>
                  <a:srgbClr val="333399"/>
                </a:solidFill>
              </a:rPr>
            </a:br>
            <a:r>
              <a:rPr lang="en-US" sz="1600" b="1" dirty="0">
                <a:solidFill>
                  <a:srgbClr val="333399"/>
                </a:solidFill>
              </a:rPr>
              <a:t>one from each EU country</a:t>
            </a:r>
            <a:br>
              <a:rPr lang="en-US" sz="1600" b="1" dirty="0">
                <a:solidFill>
                  <a:srgbClr val="333399"/>
                </a:solidFill>
              </a:rPr>
            </a:br>
            <a:r>
              <a:rPr lang="en-US" sz="1500" b="1" dirty="0">
                <a:solidFill>
                  <a:srgbClr val="333399"/>
                </a:solidFill>
              </a:rPr>
              <a:t/>
            </a:r>
            <a:br>
              <a:rPr lang="en-US" sz="15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Proposes new legislation</a:t>
            </a:r>
            <a:br>
              <a:rPr lang="en-US" sz="1600" b="1" dirty="0">
                <a:solidFill>
                  <a:srgbClr val="333399"/>
                </a:solidFill>
              </a:rPr>
            </a:br>
            <a:r>
              <a:rPr lang="en-US" sz="300" b="1" dirty="0">
                <a:solidFill>
                  <a:srgbClr val="333399"/>
                </a:solidFill>
              </a:rPr>
              <a:t/>
            </a: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Executive organ </a:t>
            </a:r>
          </a:p>
          <a:p>
            <a:pPr algn="l">
              <a:defRPr/>
            </a:pPr>
            <a:r>
              <a:rPr lang="en-US" sz="300" b="1" dirty="0">
                <a:solidFill>
                  <a:srgbClr val="333399"/>
                </a:solidFill>
              </a:rPr>
              <a:t/>
            </a: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Guardian of the treaties</a:t>
            </a:r>
          </a:p>
          <a:p>
            <a:pPr algn="l">
              <a:defRPr/>
            </a:pPr>
            <a:r>
              <a:rPr lang="en-US" sz="300" b="1" dirty="0">
                <a:solidFill>
                  <a:srgbClr val="333399"/>
                </a:solidFill>
              </a:rPr>
              <a:t/>
            </a: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Represents the EU on the international stage</a:t>
            </a:r>
            <a:endParaRPr lang="en-US" sz="1600" b="1" i="1" dirty="0">
              <a:solidFill>
                <a:srgbClr val="333399"/>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5280" y="4925647"/>
            <a:ext cx="5328592" cy="1929829"/>
          </a:xfrm>
          <a:prstGeom prst="rect">
            <a:avLst/>
          </a:prstGeom>
        </p:spPr>
      </p:pic>
    </p:spTree>
    <p:extLst>
      <p:ext uri="{BB962C8B-B14F-4D97-AF65-F5344CB8AC3E}">
        <p14:creationId xmlns:p14="http://schemas.microsoft.com/office/powerpoint/2010/main" val="202705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981203" y="47667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000" dirty="0">
              <a:solidFill>
                <a:schemeClr val="bg1"/>
              </a:solidFill>
              <a:latin typeface="+mj-lt"/>
            </a:endParaRPr>
          </a:p>
        </p:txBody>
      </p:sp>
      <p:sp>
        <p:nvSpPr>
          <p:cNvPr id="8195" name="Line 28"/>
          <p:cNvSpPr>
            <a:spLocks noChangeShapeType="1"/>
          </p:cNvSpPr>
          <p:nvPr/>
        </p:nvSpPr>
        <p:spPr bwMode="auto">
          <a:xfrm>
            <a:off x="6124575" y="305318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a:solidFill>
                <a:srgbClr val="333399"/>
              </a:solidFill>
              <a:latin typeface="+mn-lt"/>
            </a:endParaRPr>
          </a:p>
        </p:txBody>
      </p:sp>
      <p:sp>
        <p:nvSpPr>
          <p:cNvPr id="8196" name="Oval 6"/>
          <p:cNvSpPr>
            <a:spLocks noChangeArrowheads="1"/>
          </p:cNvSpPr>
          <p:nvPr/>
        </p:nvSpPr>
        <p:spPr bwMode="auto">
          <a:xfrm>
            <a:off x="3737992" y="2345432"/>
            <a:ext cx="4876800" cy="533400"/>
          </a:xfrm>
          <a:prstGeom prst="ellipse">
            <a:avLst/>
          </a:prstGeom>
          <a:solidFill>
            <a:schemeClr val="bg1"/>
          </a:solidFill>
          <a:ln w="19050">
            <a:solidFill>
              <a:srgbClr val="00FFFF"/>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197" name="Rectangle 7"/>
          <p:cNvSpPr>
            <a:spLocks noChangeArrowheads="1"/>
          </p:cNvSpPr>
          <p:nvPr/>
        </p:nvSpPr>
        <p:spPr bwMode="auto">
          <a:xfrm>
            <a:off x="3810223" y="2421632"/>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err="1">
                <a:solidFill>
                  <a:srgbClr val="333399"/>
                </a:solidFill>
                <a:latin typeface="+mn-lt"/>
              </a:rPr>
              <a:t>Citizens</a:t>
            </a:r>
            <a:r>
              <a:rPr lang="fr-FR" altLang="en-US" dirty="0">
                <a:solidFill>
                  <a:srgbClr val="333399"/>
                </a:solidFill>
                <a:latin typeface="+mn-lt"/>
              </a:rPr>
              <a:t>, </a:t>
            </a:r>
            <a:r>
              <a:rPr lang="fr-FR" altLang="en-US" dirty="0" err="1">
                <a:solidFill>
                  <a:srgbClr val="333399"/>
                </a:solidFill>
                <a:latin typeface="+mn-lt"/>
              </a:rPr>
              <a:t>interest</a:t>
            </a:r>
            <a:r>
              <a:rPr lang="fr-FR" altLang="en-US" dirty="0">
                <a:solidFill>
                  <a:srgbClr val="333399"/>
                </a:solidFill>
                <a:latin typeface="+mn-lt"/>
              </a:rPr>
              <a:t> groups, experts: </a:t>
            </a:r>
            <a:r>
              <a:rPr lang="fr-FR" altLang="en-US" dirty="0" err="1">
                <a:solidFill>
                  <a:srgbClr val="333399"/>
                </a:solidFill>
                <a:latin typeface="+mn-lt"/>
              </a:rPr>
              <a:t>discuss</a:t>
            </a:r>
            <a:r>
              <a:rPr lang="fr-FR" altLang="en-US" dirty="0">
                <a:solidFill>
                  <a:srgbClr val="333399"/>
                </a:solidFill>
                <a:latin typeface="+mn-lt"/>
              </a:rPr>
              <a:t>, </a:t>
            </a:r>
            <a:r>
              <a:rPr lang="fr-FR" altLang="en-US" dirty="0" err="1">
                <a:solidFill>
                  <a:srgbClr val="333399"/>
                </a:solidFill>
                <a:latin typeface="+mn-lt"/>
              </a:rPr>
              <a:t>consult</a:t>
            </a:r>
            <a:endParaRPr lang="en-GB" altLang="en-US" dirty="0">
              <a:solidFill>
                <a:srgbClr val="333399"/>
              </a:solidFill>
              <a:latin typeface="+mn-lt"/>
            </a:endParaRPr>
          </a:p>
        </p:txBody>
      </p:sp>
      <p:sp>
        <p:nvSpPr>
          <p:cNvPr id="8198" name="Oval 13"/>
          <p:cNvSpPr>
            <a:spLocks noChangeArrowheads="1"/>
          </p:cNvSpPr>
          <p:nvPr/>
        </p:nvSpPr>
        <p:spPr bwMode="auto">
          <a:xfrm>
            <a:off x="3686175" y="3213720"/>
            <a:ext cx="4876800" cy="533400"/>
          </a:xfrm>
          <a:prstGeom prst="ellipse">
            <a:avLst/>
          </a:prstGeom>
          <a:solidFill>
            <a:schemeClr val="bg1"/>
          </a:solidFill>
          <a:ln w="19050">
            <a:solidFill>
              <a:srgbClr val="FF00FF"/>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199" name="Rectangle 8"/>
          <p:cNvSpPr>
            <a:spLocks noChangeArrowheads="1"/>
          </p:cNvSpPr>
          <p:nvPr/>
        </p:nvSpPr>
        <p:spPr bwMode="auto">
          <a:xfrm>
            <a:off x="3998243" y="3289920"/>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Commission: </a:t>
            </a:r>
            <a:r>
              <a:rPr lang="fr-FR" altLang="en-US" dirty="0" err="1">
                <a:solidFill>
                  <a:srgbClr val="333399"/>
                </a:solidFill>
                <a:latin typeface="+mn-lt"/>
              </a:rPr>
              <a:t>makes</a:t>
            </a:r>
            <a:r>
              <a:rPr lang="fr-FR" altLang="en-US" dirty="0">
                <a:solidFill>
                  <a:srgbClr val="333399"/>
                </a:solidFill>
                <a:latin typeface="+mn-lt"/>
              </a:rPr>
              <a:t> </a:t>
            </a:r>
            <a:r>
              <a:rPr lang="fr-FR" altLang="en-US" dirty="0" err="1">
                <a:solidFill>
                  <a:srgbClr val="333399"/>
                </a:solidFill>
                <a:latin typeface="+mn-lt"/>
              </a:rPr>
              <a:t>formal</a:t>
            </a:r>
            <a:r>
              <a:rPr lang="fr-FR" altLang="en-US" dirty="0">
                <a:solidFill>
                  <a:srgbClr val="333399"/>
                </a:solidFill>
                <a:latin typeface="+mn-lt"/>
              </a:rPr>
              <a:t> </a:t>
            </a:r>
            <a:r>
              <a:rPr lang="fr-FR" altLang="en-US" dirty="0" err="1">
                <a:solidFill>
                  <a:srgbClr val="333399"/>
                </a:solidFill>
                <a:latin typeface="+mn-lt"/>
              </a:rPr>
              <a:t>proposal</a:t>
            </a:r>
            <a:r>
              <a:rPr lang="fr-FR" altLang="en-US" dirty="0">
                <a:solidFill>
                  <a:srgbClr val="333399"/>
                </a:solidFill>
                <a:latin typeface="+mn-lt"/>
              </a:rPr>
              <a:t> </a:t>
            </a:r>
            <a:endParaRPr lang="en-GB" altLang="en-US" dirty="0">
              <a:solidFill>
                <a:srgbClr val="333399"/>
              </a:solidFill>
              <a:latin typeface="+mn-lt"/>
            </a:endParaRPr>
          </a:p>
        </p:txBody>
      </p:sp>
      <p:sp>
        <p:nvSpPr>
          <p:cNvPr id="8200" name="Oval 14"/>
          <p:cNvSpPr>
            <a:spLocks noChangeArrowheads="1"/>
          </p:cNvSpPr>
          <p:nvPr/>
        </p:nvSpPr>
        <p:spPr bwMode="auto">
          <a:xfrm>
            <a:off x="3677667" y="4048348"/>
            <a:ext cx="4876800" cy="533400"/>
          </a:xfrm>
          <a:prstGeom prst="ellipse">
            <a:avLst/>
          </a:prstGeom>
          <a:solidFill>
            <a:schemeClr val="bg1"/>
          </a:solidFill>
          <a:ln w="19050">
            <a:solidFill>
              <a:srgbClr val="FF8000"/>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endParaRPr lang="fr-FR" altLang="en-US" b="0">
              <a:solidFill>
                <a:srgbClr val="333399"/>
              </a:solidFill>
              <a:latin typeface="+mn-lt"/>
            </a:endParaRPr>
          </a:p>
        </p:txBody>
      </p:sp>
      <p:sp>
        <p:nvSpPr>
          <p:cNvPr id="8201" name="Rectangle 9"/>
          <p:cNvSpPr>
            <a:spLocks noChangeArrowheads="1"/>
          </p:cNvSpPr>
          <p:nvPr/>
        </p:nvSpPr>
        <p:spPr bwMode="auto">
          <a:xfrm>
            <a:off x="3866356" y="4124548"/>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Parliament and Council of </a:t>
            </a:r>
            <a:r>
              <a:rPr lang="fr-FR" altLang="en-US" dirty="0" err="1">
                <a:solidFill>
                  <a:srgbClr val="333399"/>
                </a:solidFill>
                <a:latin typeface="+mn-lt"/>
              </a:rPr>
              <a:t>Ministers</a:t>
            </a:r>
            <a:r>
              <a:rPr lang="fr-FR" altLang="en-US" dirty="0">
                <a:solidFill>
                  <a:srgbClr val="333399"/>
                </a:solidFill>
                <a:latin typeface="+mn-lt"/>
              </a:rPr>
              <a:t>: </a:t>
            </a:r>
            <a:r>
              <a:rPr lang="fr-FR" altLang="en-US" dirty="0" err="1">
                <a:solidFill>
                  <a:srgbClr val="333399"/>
                </a:solidFill>
                <a:latin typeface="+mn-lt"/>
              </a:rPr>
              <a:t>decide</a:t>
            </a:r>
            <a:r>
              <a:rPr lang="fr-FR" altLang="en-US" dirty="0">
                <a:solidFill>
                  <a:srgbClr val="333399"/>
                </a:solidFill>
                <a:latin typeface="+mn-lt"/>
              </a:rPr>
              <a:t> </a:t>
            </a:r>
            <a:r>
              <a:rPr lang="fr-FR" altLang="en-US" dirty="0" err="1">
                <a:solidFill>
                  <a:srgbClr val="333399"/>
                </a:solidFill>
                <a:latin typeface="+mn-lt"/>
              </a:rPr>
              <a:t>jointly</a:t>
            </a:r>
            <a:r>
              <a:rPr lang="fr-FR" altLang="en-US" dirty="0">
                <a:solidFill>
                  <a:srgbClr val="333399"/>
                </a:solidFill>
                <a:latin typeface="+mn-lt"/>
              </a:rPr>
              <a:t> </a:t>
            </a:r>
            <a:endParaRPr lang="en-GB" altLang="en-US" dirty="0">
              <a:solidFill>
                <a:srgbClr val="333399"/>
              </a:solidFill>
              <a:latin typeface="+mn-lt"/>
            </a:endParaRPr>
          </a:p>
        </p:txBody>
      </p:sp>
      <p:sp>
        <p:nvSpPr>
          <p:cNvPr id="8202" name="Rectangle 11"/>
          <p:cNvSpPr>
            <a:spLocks noChangeArrowheads="1"/>
          </p:cNvSpPr>
          <p:nvPr/>
        </p:nvSpPr>
        <p:spPr bwMode="auto">
          <a:xfrm>
            <a:off x="3863752" y="5821784"/>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Commission and Court of Justice: monitor </a:t>
            </a:r>
            <a:r>
              <a:rPr lang="fr-FR" altLang="en-US" dirty="0" err="1">
                <a:solidFill>
                  <a:srgbClr val="333399"/>
                </a:solidFill>
                <a:latin typeface="+mn-lt"/>
              </a:rPr>
              <a:t>implementation</a:t>
            </a:r>
            <a:endParaRPr lang="en-GB" altLang="en-US" dirty="0">
              <a:solidFill>
                <a:srgbClr val="333399"/>
              </a:solidFill>
              <a:latin typeface="+mn-lt"/>
            </a:endParaRPr>
          </a:p>
        </p:txBody>
      </p:sp>
      <p:sp>
        <p:nvSpPr>
          <p:cNvPr id="8203" name="Oval 16"/>
          <p:cNvSpPr>
            <a:spLocks noChangeArrowheads="1"/>
          </p:cNvSpPr>
          <p:nvPr/>
        </p:nvSpPr>
        <p:spPr bwMode="auto">
          <a:xfrm>
            <a:off x="3849340" y="5745584"/>
            <a:ext cx="4876800" cy="5334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204" name="Oval 15"/>
          <p:cNvSpPr>
            <a:spLocks noChangeArrowheads="1"/>
          </p:cNvSpPr>
          <p:nvPr/>
        </p:nvSpPr>
        <p:spPr bwMode="auto">
          <a:xfrm>
            <a:off x="3686175" y="4869904"/>
            <a:ext cx="4876800" cy="533400"/>
          </a:xfrm>
          <a:prstGeom prst="ellipse">
            <a:avLst/>
          </a:prstGeom>
          <a:solidFill>
            <a:schemeClr val="bg1"/>
          </a:solidFill>
          <a:ln w="19050">
            <a:solidFill>
              <a:srgbClr val="00FF00"/>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205" name="Rectangle 10"/>
          <p:cNvSpPr>
            <a:spLocks noChangeArrowheads="1"/>
          </p:cNvSpPr>
          <p:nvPr/>
        </p:nvSpPr>
        <p:spPr bwMode="auto">
          <a:xfrm>
            <a:off x="3887440" y="4946104"/>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National </a:t>
            </a:r>
            <a:r>
              <a:rPr lang="fr-FR" altLang="en-US" dirty="0" err="1">
                <a:solidFill>
                  <a:srgbClr val="333399"/>
                </a:solidFill>
                <a:latin typeface="+mn-lt"/>
              </a:rPr>
              <a:t>or</a:t>
            </a:r>
            <a:r>
              <a:rPr lang="fr-FR" altLang="en-US" dirty="0">
                <a:solidFill>
                  <a:srgbClr val="333399"/>
                </a:solidFill>
                <a:latin typeface="+mn-lt"/>
              </a:rPr>
              <a:t> local </a:t>
            </a:r>
            <a:r>
              <a:rPr lang="fr-FR" altLang="en-US" dirty="0" err="1">
                <a:solidFill>
                  <a:srgbClr val="333399"/>
                </a:solidFill>
                <a:latin typeface="+mn-lt"/>
              </a:rPr>
              <a:t>authorities</a:t>
            </a:r>
            <a:r>
              <a:rPr lang="fr-FR" altLang="en-US" dirty="0">
                <a:solidFill>
                  <a:srgbClr val="333399"/>
                </a:solidFill>
                <a:latin typeface="+mn-lt"/>
              </a:rPr>
              <a:t>: </a:t>
            </a:r>
            <a:r>
              <a:rPr lang="fr-FR" altLang="en-US" dirty="0" err="1">
                <a:solidFill>
                  <a:srgbClr val="333399"/>
                </a:solidFill>
                <a:latin typeface="+mn-lt"/>
              </a:rPr>
              <a:t>implement</a:t>
            </a:r>
            <a:endParaRPr lang="en-GB" altLang="en-US" dirty="0">
              <a:solidFill>
                <a:srgbClr val="333399"/>
              </a:solidFill>
              <a:latin typeface="+mn-lt"/>
            </a:endParaRPr>
          </a:p>
        </p:txBody>
      </p:sp>
      <p:sp>
        <p:nvSpPr>
          <p:cNvPr id="8206" name="Line 30"/>
          <p:cNvSpPr>
            <a:spLocks noChangeShapeType="1"/>
          </p:cNvSpPr>
          <p:nvPr/>
        </p:nvSpPr>
        <p:spPr bwMode="auto">
          <a:xfrm>
            <a:off x="6124575" y="38850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a:solidFill>
                <a:srgbClr val="333399"/>
              </a:solidFill>
              <a:latin typeface="+mn-lt"/>
            </a:endParaRPr>
          </a:p>
        </p:txBody>
      </p:sp>
      <p:sp>
        <p:nvSpPr>
          <p:cNvPr id="8207" name="Line 31"/>
          <p:cNvSpPr>
            <a:spLocks noChangeShapeType="1"/>
          </p:cNvSpPr>
          <p:nvPr/>
        </p:nvSpPr>
        <p:spPr bwMode="auto">
          <a:xfrm>
            <a:off x="6124575" y="47359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a:solidFill>
                <a:srgbClr val="333399"/>
              </a:solidFill>
              <a:latin typeface="+mn-lt"/>
            </a:endParaRPr>
          </a:p>
        </p:txBody>
      </p:sp>
      <p:sp>
        <p:nvSpPr>
          <p:cNvPr id="8208" name="Line 32"/>
          <p:cNvSpPr>
            <a:spLocks noChangeShapeType="1"/>
          </p:cNvSpPr>
          <p:nvPr/>
        </p:nvSpPr>
        <p:spPr bwMode="auto">
          <a:xfrm>
            <a:off x="6124575" y="55741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a:solidFill>
                <a:srgbClr val="333399"/>
              </a:solidFill>
              <a:latin typeface="+mn-lt"/>
            </a:endParaRPr>
          </a:p>
        </p:txBody>
      </p:sp>
      <p:sp>
        <p:nvSpPr>
          <p:cNvPr id="2" name="TextBox 1"/>
          <p:cNvSpPr txBox="1"/>
          <p:nvPr/>
        </p:nvSpPr>
        <p:spPr>
          <a:xfrm>
            <a:off x="1846786" y="1484784"/>
            <a:ext cx="7345561" cy="523220"/>
          </a:xfrm>
          <a:prstGeom prst="rect">
            <a:avLst/>
          </a:prstGeom>
          <a:noFill/>
        </p:spPr>
        <p:txBody>
          <a:bodyPr wrap="square" rtlCol="0">
            <a:spAutoFit/>
          </a:bodyPr>
          <a:lstStyle/>
          <a:p>
            <a:r>
              <a:rPr lang="en-GB" sz="2800" b="1" dirty="0"/>
              <a:t>How EU laws are made</a:t>
            </a:r>
          </a:p>
        </p:txBody>
      </p:sp>
    </p:spTree>
    <p:extLst>
      <p:ext uri="{BB962C8B-B14F-4D97-AF65-F5344CB8AC3E}">
        <p14:creationId xmlns:p14="http://schemas.microsoft.com/office/powerpoint/2010/main" val="959431366"/>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1019</TotalTime>
  <Words>477</Words>
  <Application>Microsoft Office PowerPoint</Application>
  <PresentationFormat>Widescreen</PresentationFormat>
  <Paragraphs>80</Paragraphs>
  <Slides>13</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Verdana</vt:lpstr>
      <vt:lpstr>Webdings</vt:lpstr>
      <vt:lpstr>Blank</vt:lpstr>
      <vt:lpstr>2_Blank</vt:lpstr>
      <vt:lpstr>Role-play on EU  decision-making https://www.youtube.com/watch?v=zHjILxl9E6U </vt:lpstr>
      <vt:lpstr>European Union: 27 countries  </vt:lpstr>
      <vt:lpstr>Population in millions (2024) 449 million in total </vt:lpstr>
      <vt:lpstr>Three Presidents: </vt:lpstr>
      <vt:lpstr>PowerPoint Presentation</vt:lpstr>
      <vt:lpstr>The European Parliament – voice of the people</vt:lpstr>
      <vt:lpstr>Council of Ministers – voice of the Member States</vt:lpstr>
      <vt:lpstr>The European Commission – promoting the common interest</vt:lpstr>
      <vt:lpstr>PowerPoint Presentation</vt:lpstr>
      <vt:lpstr>PowerPoint Presentation</vt:lpstr>
      <vt:lpstr>  Problem European Commission:   Difference in chocolate production between countries: cocoa butter vs. other vegetable fats  Chocolate that contains vegetable fats that do not originate from cocoa, is not allowed to be called ‘chocolate’ in some countries and may therefore not be sold in these countries.  </vt:lpstr>
      <vt:lpstr>   - Companies from Member States are allowed to make chocolate with other vegetable fats  (meaning: they may replace cocoa butter)   - Member States must allow chocolate in their market that contains other vegetable fats than  cocoa butter   (meaning: they may sell chocolate with other ingredients in other Member States and still call it chocolate)     </vt:lpstr>
      <vt:lpstr>You will now receive briefings -   please take a few minutes to read them.   Good luck!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INFELDT Madeleine (COMM-THE HAGUE)</dc:creator>
  <cp:lastModifiedBy>LANGER Liselotte Justine (COMM-THE HAGUE)</cp:lastModifiedBy>
  <cp:revision>92</cp:revision>
  <dcterms:created xsi:type="dcterms:W3CDTF">2015-09-01T10:36:18Z</dcterms:created>
  <dcterms:modified xsi:type="dcterms:W3CDTF">2025-03-25T10:16:50Z</dcterms:modified>
</cp:coreProperties>
</file>