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0" r:id="rId3"/>
    <p:sldId id="271" r:id="rId4"/>
    <p:sldId id="260" r:id="rId5"/>
    <p:sldId id="259" r:id="rId6"/>
    <p:sldId id="269" r:id="rId7"/>
    <p:sldId id="262" r:id="rId8"/>
    <p:sldId id="263" r:id="rId9"/>
    <p:sldId id="264" r:id="rId10"/>
    <p:sldId id="265" r:id="rId11"/>
    <p:sldId id="266" r:id="rId12"/>
    <p:sldId id="267" r:id="rId13"/>
    <p:sldId id="268" r:id="rId1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333399"/>
    <a:srgbClr val="0000A4"/>
    <a:srgbClr val="BDDEFF"/>
    <a:srgbClr val="99CCFF"/>
    <a:srgbClr val="3E6FD2"/>
    <a:srgbClr val="0000B8"/>
    <a:srgbClr val="3166CF"/>
    <a:srgbClr val="2D5EC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p:restoredTop sz="94660"/>
  </p:normalViewPr>
  <p:slideViewPr>
    <p:cSldViewPr>
      <p:cViewPr varScale="1">
        <p:scale>
          <a:sx n="65" d="100"/>
          <a:sy n="65" d="100"/>
        </p:scale>
        <p:origin x="1264"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4E86-45A8-A598-C6CDB77BBF22}"/>
            </c:ext>
          </c:extLst>
        </c:ser>
        <c:dLbls>
          <c:showLegendKey val="0"/>
          <c:showVal val="0"/>
          <c:showCatName val="0"/>
          <c:showSerName val="0"/>
          <c:showPercent val="0"/>
          <c:showBubbleSize val="0"/>
        </c:dLbls>
        <c:gapWidth val="58"/>
        <c:overlap val="-27"/>
        <c:axId val="477093656"/>
        <c:axId val="477099536"/>
      </c:barChart>
      <c:catAx>
        <c:axId val="4770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crossAx val="477099536"/>
        <c:crosses val="autoZero"/>
        <c:auto val="1"/>
        <c:lblAlgn val="ctr"/>
        <c:lblOffset val="100"/>
        <c:noMultiLvlLbl val="0"/>
      </c:catAx>
      <c:valAx>
        <c:axId val="477099536"/>
        <c:scaling>
          <c:orientation val="minMax"/>
        </c:scaling>
        <c:delete val="1"/>
        <c:axPos val="l"/>
        <c:numFmt formatCode="General" sourceLinked="1"/>
        <c:majorTickMark val="none"/>
        <c:minorTickMark val="none"/>
        <c:tickLblPos val="nextTo"/>
        <c:crossAx val="47709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635ACB6C-767C-4B22-BC43-9DB3E65AB86A}" type="slidenum">
              <a:rPr lang="en-GB" altLang="en-US"/>
              <a:pPr/>
              <a:t>‹#›</a:t>
            </a:fld>
            <a:endParaRPr lang="en-GB" altLang="en-US"/>
          </a:p>
        </p:txBody>
      </p:sp>
    </p:spTree>
    <p:extLst>
      <p:ext uri="{BB962C8B-B14F-4D97-AF65-F5344CB8AC3E}">
        <p14:creationId xmlns:p14="http://schemas.microsoft.com/office/powerpoint/2010/main" val="162697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4A6993BD-CAEA-419E-9673-8AC33B85B1FF}" type="slidenum">
              <a:rPr lang="en-GB" altLang="en-US"/>
              <a:pPr/>
              <a:t>‹#›</a:t>
            </a:fld>
            <a:endParaRPr lang="en-GB" altLang="en-US"/>
          </a:p>
        </p:txBody>
      </p:sp>
    </p:spTree>
    <p:extLst>
      <p:ext uri="{BB962C8B-B14F-4D97-AF65-F5344CB8AC3E}">
        <p14:creationId xmlns:p14="http://schemas.microsoft.com/office/powerpoint/2010/main" val="2887258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3FC2C9D-7281-4C7B-8694-342C62252E06}" type="slidenum">
              <a:rPr lang="fr-FR" altLang="en-US" smtClean="0"/>
              <a:pPr algn="r" eaLnBrk="1" hangingPunct="1">
                <a:spcBef>
                  <a:spcPct val="0"/>
                </a:spcBef>
              </a:pPr>
              <a:t>4</a:t>
            </a:fld>
            <a:endParaRPr lang="fr-FR"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9EF572-0C7C-47B4-8638-2925EAA49C6F}" type="slidenum">
              <a:rPr lang="en-GB" altLang="en-US" smtClean="0"/>
              <a:pPr algn="r" eaLnBrk="1" hangingPunct="1">
                <a:spcBef>
                  <a:spcPct val="0"/>
                </a:spcBef>
              </a:pPr>
              <a:t>13</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69F9166-8D5C-4C9B-9E25-BC62AF50A4FD}" type="slidenum">
              <a:rPr lang="fr-FR" altLang="en-US" smtClean="0"/>
              <a:pPr algn="r" eaLnBrk="1" hangingPunct="1">
                <a:spcBef>
                  <a:spcPct val="0"/>
                </a:spcBef>
              </a:pPr>
              <a:t>5</a:t>
            </a:fld>
            <a:endParaRPr lang="fr-FR"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6</a:t>
            </a:fld>
            <a:endParaRPr lang="fr-FR"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a:latin typeface="Arial" charset="0"/>
            </a:endParaRPr>
          </a:p>
        </p:txBody>
      </p:sp>
    </p:spTree>
    <p:extLst>
      <p:ext uri="{BB962C8B-B14F-4D97-AF65-F5344CB8AC3E}">
        <p14:creationId xmlns:p14="http://schemas.microsoft.com/office/powerpoint/2010/main" val="332781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CC2954-69BC-4AB9-B7D2-D453AC4959A6}" type="slidenum">
              <a:rPr lang="fr-FR" altLang="en-US" smtClean="0"/>
              <a:pPr algn="r" eaLnBrk="1" hangingPunct="1">
                <a:spcBef>
                  <a:spcPct val="0"/>
                </a:spcBef>
              </a:pPr>
              <a:t>7</a:t>
            </a:fld>
            <a:endParaRPr lang="fr-FR"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8</a:t>
            </a:fld>
            <a:endParaRPr lang="fr-FR"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F7CC54-657E-46B7-9454-55E83C3BDDCA}" type="slidenum">
              <a:rPr lang="fr-FR" altLang="en-US" smtClean="0"/>
              <a:pPr algn="r" eaLnBrk="1" hangingPunct="1">
                <a:spcBef>
                  <a:spcPct val="0"/>
                </a:spcBef>
              </a:pPr>
              <a:t>9</a:t>
            </a:fld>
            <a:endParaRPr lang="fr-FR"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56032D5-2CE6-469B-B722-F0722D7208FF}" type="slidenum">
              <a:rPr lang="en-GB" altLang="en-US" smtClean="0"/>
              <a:pPr algn="r" eaLnBrk="1" hangingPunct="1">
                <a:spcBef>
                  <a:spcPct val="0"/>
                </a:spcBef>
              </a:pPr>
              <a:t>10</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D45270-0CFF-4F83-B8C4-0DB5B4E2902F}" type="slidenum">
              <a:rPr lang="en-GB" altLang="en-US" smtClean="0"/>
              <a:pPr algn="r" eaLnBrk="1" hangingPunct="1">
                <a:spcBef>
                  <a:spcPct val="0"/>
                </a:spcBef>
              </a:pPr>
              <a:t>11</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2B9F05-6E46-4C4F-918F-8998E803100D}" type="slidenum">
              <a:rPr lang="en-GB" altLang="en-US" smtClean="0"/>
              <a:pPr algn="r" eaLnBrk="1" hangingPunct="1">
                <a:spcBef>
                  <a:spcPct val="0"/>
                </a:spcBef>
              </a:pPr>
              <a:t>12</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D94B30-E39F-45CD-9524-A12DB183DA61}"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C9E4952-A9D9-4EB4-94C9-2ECCA112C55F}" type="slidenum">
              <a:rPr lang="en-GB" altLang="en-US"/>
              <a:pPr/>
              <a:t>‹#›</a:t>
            </a:fld>
            <a:endParaRPr lang="en-GB" altLang="en-US"/>
          </a:p>
        </p:txBody>
      </p:sp>
    </p:spTree>
    <p:extLst>
      <p:ext uri="{BB962C8B-B14F-4D97-AF65-F5344CB8AC3E}">
        <p14:creationId xmlns:p14="http://schemas.microsoft.com/office/powerpoint/2010/main" val="180946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F8C6EC6-2D07-4312-9A71-D743D235DD4B}" type="slidenum">
              <a:rPr lang="en-GB" altLang="en-US"/>
              <a:pPr/>
              <a:t>‹#›</a:t>
            </a:fld>
            <a:endParaRPr lang="en-GB" altLang="en-US"/>
          </a:p>
        </p:txBody>
      </p:sp>
    </p:spTree>
    <p:extLst>
      <p:ext uri="{BB962C8B-B14F-4D97-AF65-F5344CB8AC3E}">
        <p14:creationId xmlns:p14="http://schemas.microsoft.com/office/powerpoint/2010/main" val="230802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4CCB65C-64B3-46EF-B947-D3DB7B52B672}" type="slidenum">
              <a:rPr lang="en-GB" altLang="en-US"/>
              <a:pPr/>
              <a:t>‹#›</a:t>
            </a:fld>
            <a:endParaRPr lang="en-GB" altLang="en-US"/>
          </a:p>
        </p:txBody>
      </p:sp>
    </p:spTree>
    <p:extLst>
      <p:ext uri="{BB962C8B-B14F-4D97-AF65-F5344CB8AC3E}">
        <p14:creationId xmlns:p14="http://schemas.microsoft.com/office/powerpoint/2010/main" val="186168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0A5080F-8E91-4E91-ABBB-64607E8E5185}" type="slidenum">
              <a:rPr lang="en-GB" altLang="en-US"/>
              <a:pPr/>
              <a:t>‹#›</a:t>
            </a:fld>
            <a:endParaRPr lang="en-GB" altLang="en-US"/>
          </a:p>
        </p:txBody>
      </p:sp>
    </p:spTree>
    <p:extLst>
      <p:ext uri="{BB962C8B-B14F-4D97-AF65-F5344CB8AC3E}">
        <p14:creationId xmlns:p14="http://schemas.microsoft.com/office/powerpoint/2010/main" val="124646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8BAF519-93CD-4A73-96B9-0AF8870FC157}" type="slidenum">
              <a:rPr lang="en-GB" altLang="en-US"/>
              <a:pPr/>
              <a:t>‹#›</a:t>
            </a:fld>
            <a:endParaRPr lang="en-GB" altLang="en-US"/>
          </a:p>
        </p:txBody>
      </p:sp>
    </p:spTree>
    <p:extLst>
      <p:ext uri="{BB962C8B-B14F-4D97-AF65-F5344CB8AC3E}">
        <p14:creationId xmlns:p14="http://schemas.microsoft.com/office/powerpoint/2010/main" val="21475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00E6193-8BFE-415D-A78E-AF8486BDD666}" type="slidenum">
              <a:rPr lang="en-GB" altLang="en-US"/>
              <a:pPr/>
              <a:t>‹#›</a:t>
            </a:fld>
            <a:endParaRPr lang="en-GB" altLang="en-US"/>
          </a:p>
        </p:txBody>
      </p:sp>
    </p:spTree>
    <p:extLst>
      <p:ext uri="{BB962C8B-B14F-4D97-AF65-F5344CB8AC3E}">
        <p14:creationId xmlns:p14="http://schemas.microsoft.com/office/powerpoint/2010/main" val="95461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901C49F-E2FC-418E-BE51-4DE1B9C8A11D}" type="slidenum">
              <a:rPr lang="en-GB" altLang="en-US"/>
              <a:pPr/>
              <a:t>‹#›</a:t>
            </a:fld>
            <a:endParaRPr lang="en-GB" altLang="en-US"/>
          </a:p>
        </p:txBody>
      </p:sp>
    </p:spTree>
    <p:extLst>
      <p:ext uri="{BB962C8B-B14F-4D97-AF65-F5344CB8AC3E}">
        <p14:creationId xmlns:p14="http://schemas.microsoft.com/office/powerpoint/2010/main" val="20422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5D497D7-7414-4C39-8818-4D4311414B31}" type="slidenum">
              <a:rPr lang="en-GB" altLang="en-US"/>
              <a:pPr/>
              <a:t>‹#›</a:t>
            </a:fld>
            <a:endParaRPr lang="en-GB" altLang="en-US"/>
          </a:p>
        </p:txBody>
      </p:sp>
    </p:spTree>
    <p:extLst>
      <p:ext uri="{BB962C8B-B14F-4D97-AF65-F5344CB8AC3E}">
        <p14:creationId xmlns:p14="http://schemas.microsoft.com/office/powerpoint/2010/main" val="1929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B3CB81E-E199-4F76-95D2-06146E7B8A2D}" type="slidenum">
              <a:rPr lang="en-GB" altLang="en-US"/>
              <a:pPr/>
              <a:t>‹#›</a:t>
            </a:fld>
            <a:endParaRPr lang="en-GB" altLang="en-US"/>
          </a:p>
        </p:txBody>
      </p:sp>
    </p:spTree>
    <p:extLst>
      <p:ext uri="{BB962C8B-B14F-4D97-AF65-F5344CB8AC3E}">
        <p14:creationId xmlns:p14="http://schemas.microsoft.com/office/powerpoint/2010/main" val="42872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62551B3-B498-4BD2-BEA6-9B27114AF26E}" type="slidenum">
              <a:rPr lang="en-GB" altLang="en-US"/>
              <a:pPr/>
              <a:t>‹#›</a:t>
            </a:fld>
            <a:endParaRPr lang="en-GB" altLang="en-US"/>
          </a:p>
        </p:txBody>
      </p:sp>
    </p:spTree>
    <p:extLst>
      <p:ext uri="{BB962C8B-B14F-4D97-AF65-F5344CB8AC3E}">
        <p14:creationId xmlns:p14="http://schemas.microsoft.com/office/powerpoint/2010/main" val="14130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4EB64F9-2D1B-4BB4-B68C-D5F1A92C1152}"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683568" y="2132856"/>
            <a:ext cx="7992888" cy="1872208"/>
          </a:xfrm>
        </p:spPr>
        <p:txBody>
          <a:bodyPr/>
          <a:lstStyle/>
          <a:p>
            <a:pPr algn="ctr"/>
            <a:r>
              <a:rPr lang="en-GB" altLang="en-US" sz="6000" dirty="0"/>
              <a:t>Role-play on EU</a:t>
            </a:r>
            <a:br>
              <a:rPr lang="en-GB" altLang="en-US" sz="6000" dirty="0"/>
            </a:br>
            <a:r>
              <a:rPr lang="en-GB" altLang="en-US" sz="1000" dirty="0"/>
              <a:t/>
            </a:r>
            <a:br>
              <a:rPr lang="en-GB" altLang="en-US" sz="1000" dirty="0"/>
            </a:br>
            <a:r>
              <a:rPr lang="en-GB" altLang="en-US" sz="6000" dirty="0"/>
              <a:t>decision-making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european-council-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414" y="3212976"/>
            <a:ext cx="51736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txBox="1">
            <a:spLocks noChangeArrowheads="1"/>
          </p:cNvSpPr>
          <p:nvPr/>
        </p:nvSpPr>
        <p:spPr bwMode="auto">
          <a:xfrm>
            <a:off x="457200" y="-24340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dirty="0">
              <a:solidFill>
                <a:srgbClr val="0F5494"/>
              </a:solidFill>
            </a:endParaRPr>
          </a:p>
        </p:txBody>
      </p:sp>
      <p:sp>
        <p:nvSpPr>
          <p:cNvPr id="2" name="TextBox 1"/>
          <p:cNvSpPr txBox="1"/>
          <p:nvPr/>
        </p:nvSpPr>
        <p:spPr>
          <a:xfrm>
            <a:off x="1957811" y="1485528"/>
            <a:ext cx="5173661" cy="1107996"/>
          </a:xfrm>
          <a:prstGeom prst="rect">
            <a:avLst/>
          </a:prstGeom>
          <a:noFill/>
        </p:spPr>
        <p:txBody>
          <a:bodyPr wrap="square" rtlCol="0">
            <a:spAutoFit/>
          </a:bodyPr>
          <a:lstStyle/>
          <a:p>
            <a:pPr algn="ctr"/>
            <a:r>
              <a:rPr lang="nl-NL" altLang="en-US" sz="2800" b="1" dirty="0" err="1"/>
              <a:t>Role-play</a:t>
            </a:r>
            <a:r>
              <a:rPr lang="nl-NL" altLang="en-US" sz="2800" b="1" dirty="0"/>
              <a:t> </a:t>
            </a:r>
          </a:p>
          <a:p>
            <a:pPr algn="ctr"/>
            <a:endParaRPr lang="nl-NL" altLang="en-US" sz="1000" b="1" dirty="0"/>
          </a:p>
          <a:p>
            <a:pPr algn="ctr"/>
            <a:r>
              <a:rPr lang="nl-NL" altLang="en-US" sz="2800" b="1" dirty="0"/>
              <a:t>EU </a:t>
            </a:r>
            <a:r>
              <a:rPr lang="nl-NL" altLang="en-US" sz="2800" b="1" dirty="0" err="1"/>
              <a:t>decision</a:t>
            </a:r>
            <a:r>
              <a:rPr lang="nl-NL" altLang="en-US" sz="2800" b="1" dirty="0"/>
              <a:t>-making</a:t>
            </a:r>
          </a:p>
        </p:txBody>
      </p:sp>
    </p:spTree>
    <p:extLst>
      <p:ext uri="{BB962C8B-B14F-4D97-AF65-F5344CB8AC3E}">
        <p14:creationId xmlns:p14="http://schemas.microsoft.com/office/powerpoint/2010/main" val="163022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0" y="2636912"/>
            <a:ext cx="8497888" cy="3459212"/>
          </a:xfrm>
        </p:spPr>
        <p:txBody>
          <a:bodyPr/>
          <a:lstStyle/>
          <a:p>
            <a:pPr algn="ctr">
              <a:defRPr/>
            </a:pP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2000" kern="1200" dirty="0" err="1">
                <a:solidFill>
                  <a:srgbClr val="333399"/>
                </a:solidFill>
                <a:ea typeface="+mn-ea"/>
                <a:cs typeface="+mn-cs"/>
              </a:rPr>
              <a:t>Problem</a:t>
            </a:r>
            <a:r>
              <a:rPr lang="nl-NL" altLang="en-US" sz="2000" kern="1200" dirty="0">
                <a:solidFill>
                  <a:srgbClr val="333399"/>
                </a:solidFill>
                <a:ea typeface="+mn-ea"/>
                <a:cs typeface="+mn-cs"/>
              </a:rPr>
              <a:t> European Commission: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Difference</a:t>
            </a:r>
            <a:r>
              <a:rPr lang="nl-NL" altLang="en-US" sz="2000" kern="1200" dirty="0">
                <a:solidFill>
                  <a:srgbClr val="333399"/>
                </a:solidFill>
                <a:ea typeface="+mn-ea"/>
                <a:cs typeface="+mn-cs"/>
              </a:rPr>
              <a:t> in chocolate </a:t>
            </a:r>
            <a:r>
              <a:rPr lang="nl-NL" altLang="en-US" sz="2000" kern="1200" dirty="0" err="1">
                <a:solidFill>
                  <a:srgbClr val="333399"/>
                </a:solidFill>
                <a:ea typeface="+mn-ea"/>
                <a:cs typeface="+mn-cs"/>
              </a:rPr>
              <a:t>production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between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r>
              <a:rPr lang="nl-NL" altLang="en-US" sz="2000" kern="1200" dirty="0">
                <a:solidFill>
                  <a:srgbClr val="333399"/>
                </a:solidFill>
                <a:ea typeface="+mn-ea"/>
                <a:cs typeface="+mn-cs"/>
              </a:rPr>
              <a:t> vs.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Chocolate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do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originate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is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called</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some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and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may</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therefore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sold</a:t>
            </a:r>
            <a:r>
              <a:rPr lang="nl-NL" altLang="en-US" sz="2000" kern="1200" dirty="0">
                <a:solidFill>
                  <a:srgbClr val="333399"/>
                </a:solidFill>
                <a:ea typeface="+mn-ea"/>
                <a:cs typeface="+mn-cs"/>
              </a:rPr>
              <a:t> in these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dirty="0">
                <a:solidFill>
                  <a:srgbClr val="333399"/>
                </a:solidFill>
              </a:rPr>
              <a:t/>
            </a:r>
            <a:br>
              <a:rPr lang="nl-NL" altLang="en-US" sz="2000" dirty="0">
                <a:solidFill>
                  <a:srgbClr val="333399"/>
                </a:solidFill>
              </a:rPr>
            </a:br>
            <a:endParaRPr lang="en-GB" altLang="en-US" sz="2000" dirty="0">
              <a:solidFill>
                <a:srgbClr val="333399"/>
              </a:solidFill>
            </a:endParaRPr>
          </a:p>
        </p:txBody>
      </p:sp>
      <p:sp>
        <p:nvSpPr>
          <p:cNvPr id="10243" name="Rectangle 2"/>
          <p:cNvSpPr txBox="1">
            <a:spLocks noChangeArrowheads="1"/>
          </p:cNvSpPr>
          <p:nvPr/>
        </p:nvSpPr>
        <p:spPr bwMode="auto">
          <a:xfrm>
            <a:off x="312439"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800" dirty="0">
                <a:solidFill>
                  <a:srgbClr val="0F5494"/>
                </a:solidFill>
              </a:rPr>
              <a:t>EU </a:t>
            </a:r>
            <a:r>
              <a:rPr lang="nl-NL" altLang="en-US" sz="2800" dirty="0" err="1">
                <a:solidFill>
                  <a:srgbClr val="0F5494"/>
                </a:solidFill>
              </a:rPr>
              <a:t>Internal</a:t>
            </a:r>
            <a:r>
              <a:rPr lang="nl-NL" altLang="en-US" sz="2800" dirty="0">
                <a:solidFill>
                  <a:srgbClr val="0F5494"/>
                </a:solidFill>
              </a:rPr>
              <a:t> Market : </a:t>
            </a:r>
            <a:br>
              <a:rPr lang="nl-NL" altLang="en-US" sz="2800" dirty="0">
                <a:solidFill>
                  <a:srgbClr val="0F5494"/>
                </a:solidFill>
              </a:rPr>
            </a:br>
            <a:r>
              <a:rPr lang="nl-NL" altLang="en-US" sz="2800" dirty="0">
                <a:solidFill>
                  <a:srgbClr val="0F5494"/>
                </a:solidFill>
              </a:rPr>
              <a:t>free </a:t>
            </a:r>
            <a:r>
              <a:rPr lang="nl-NL" altLang="en-US" sz="2800" dirty="0" err="1">
                <a:solidFill>
                  <a:srgbClr val="0F5494"/>
                </a:solidFill>
              </a:rPr>
              <a:t>movement</a:t>
            </a:r>
            <a:r>
              <a:rPr lang="nl-NL" altLang="en-US" sz="2800" dirty="0">
                <a:solidFill>
                  <a:srgbClr val="0F5494"/>
                </a:solidFill>
              </a:rPr>
              <a:t> of </a:t>
            </a:r>
            <a:r>
              <a:rPr lang="nl-NL" altLang="en-US" sz="2800" dirty="0" err="1">
                <a:solidFill>
                  <a:srgbClr val="0F5494"/>
                </a:solidFill>
              </a:rPr>
              <a:t>goods</a:t>
            </a:r>
            <a:endParaRPr lang="nl-NL" altLang="en-US" sz="2800" dirty="0">
              <a:solidFill>
                <a:srgbClr val="0F5494"/>
              </a:solidFill>
            </a:endParaRPr>
          </a:p>
        </p:txBody>
      </p:sp>
    </p:spTree>
    <p:extLst>
      <p:ext uri="{BB962C8B-B14F-4D97-AF65-F5344CB8AC3E}">
        <p14:creationId xmlns:p14="http://schemas.microsoft.com/office/powerpoint/2010/main" val="183881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79512" y="2700039"/>
            <a:ext cx="8174360" cy="4041329"/>
          </a:xfrm>
        </p:spPr>
        <p:txBody>
          <a:bodyPr/>
          <a:lstStyle/>
          <a:p>
            <a:pPr algn="ctr">
              <a:defRPr/>
            </a:pPr>
            <a:r>
              <a:rPr lang="nl-NL" altLang="en-US" dirty="0">
                <a:solidFill>
                  <a:srgbClr val="663300"/>
                </a:solidFill>
              </a:rPr>
              <a:t/>
            </a:r>
            <a:br>
              <a:rPr lang="nl-NL" altLang="en-US" dirty="0">
                <a:solidFill>
                  <a:srgbClr val="663300"/>
                </a:solidFill>
              </a:rPr>
            </a:br>
            <a:r>
              <a:rPr lang="nl-NL" altLang="en-US" dirty="0">
                <a:solidFill>
                  <a:srgbClr val="663300"/>
                </a:solidFill>
              </a:rPr>
              <a:t/>
            </a:r>
            <a:br>
              <a:rPr lang="nl-NL" altLang="en-US" dirty="0">
                <a:solidFill>
                  <a:srgbClr val="663300"/>
                </a:solidFill>
              </a:rPr>
            </a:br>
            <a:r>
              <a:rPr lang="nl-NL" altLang="en-US" dirty="0">
                <a:solidFill>
                  <a:srgbClr val="663300"/>
                </a:solidFill>
              </a:rPr>
              <a:t/>
            </a:r>
            <a:br>
              <a:rPr lang="nl-NL" altLang="en-US" dirty="0">
                <a:solidFill>
                  <a:srgbClr val="663300"/>
                </a:solidFill>
              </a:rPr>
            </a:br>
            <a:r>
              <a:rPr lang="nl-NL" altLang="nl-NL" sz="2000" dirty="0">
                <a:solidFill>
                  <a:srgbClr val="333399"/>
                </a:solidFill>
              </a:rPr>
              <a:t>- </a:t>
            </a:r>
            <a:r>
              <a:rPr lang="nl-NL" altLang="en-US" sz="2000" kern="1200" dirty="0">
                <a:solidFill>
                  <a:srgbClr val="333399"/>
                </a:solidFill>
                <a:ea typeface="+mn-ea"/>
                <a:cs typeface="+mn-cs"/>
              </a:rPr>
              <a:t>Companies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are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make chocolate </a:t>
            </a:r>
            <a:r>
              <a:rPr lang="nl-NL" altLang="en-US" sz="2000" kern="1200" dirty="0" err="1">
                <a:solidFill>
                  <a:srgbClr val="333399"/>
                </a:solidFill>
                <a:ea typeface="+mn-ea"/>
                <a:cs typeface="+mn-cs"/>
              </a:rPr>
              <a:t>with</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replace</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cocoa</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butter</a:t>
            </a:r>
            <a:r>
              <a:rPr lang="nl-NL" altLang="en-US" sz="1600" kern="1200" dirty="0">
                <a:solidFill>
                  <a:srgbClr val="3E6FD2"/>
                </a:solidFill>
                <a:ea typeface="+mn-ea"/>
                <a:cs typeface="+mn-cs"/>
              </a:rPr>
              <a:t>)</a:t>
            </a:r>
            <a:br>
              <a:rPr lang="nl-NL" altLang="en-US" sz="1600" kern="1200" dirty="0">
                <a:solidFill>
                  <a:srgbClr val="3E6FD2"/>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nl-NL" sz="2000" dirty="0">
                <a:solidFill>
                  <a:srgbClr val="333399"/>
                </a:solidFill>
              </a:rPr>
              <a:t>- </a:t>
            </a:r>
            <a:r>
              <a:rPr lang="nl-NL" altLang="en-US" sz="2000" kern="1200" dirty="0">
                <a:solidFill>
                  <a:srgbClr val="333399"/>
                </a:solidFill>
                <a:ea typeface="+mn-ea"/>
                <a:cs typeface="+mn-cs"/>
              </a:rPr>
              <a:t>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must </a:t>
            </a:r>
            <a:r>
              <a:rPr lang="nl-NL" altLang="en-US" sz="2000" kern="1200" dirty="0" err="1">
                <a:solidFill>
                  <a:srgbClr val="333399"/>
                </a:solidFill>
                <a:ea typeface="+mn-ea"/>
                <a:cs typeface="+mn-cs"/>
              </a:rPr>
              <a:t>allow</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their</a:t>
            </a:r>
            <a:r>
              <a:rPr lang="nl-NL" altLang="en-US" sz="2000" kern="1200" dirty="0">
                <a:solidFill>
                  <a:srgbClr val="333399"/>
                </a:solidFill>
                <a:ea typeface="+mn-ea"/>
                <a:cs typeface="+mn-cs"/>
              </a:rPr>
              <a:t> market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than</a:t>
            </a:r>
            <a:r>
              <a:rPr lang="nl-NL" altLang="en-US" sz="2000" kern="1200" dirty="0">
                <a:solidFill>
                  <a:srgbClr val="333399"/>
                </a:solidFill>
                <a:ea typeface="+mn-ea"/>
                <a:cs typeface="+mn-cs"/>
              </a:rPr>
              <a:t>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t>
            </a: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sell</a:t>
            </a:r>
            <a:r>
              <a:rPr lang="nl-NL" altLang="en-US" sz="1600" i="1" kern="1200" dirty="0">
                <a:solidFill>
                  <a:srgbClr val="3E6FD2"/>
                </a:solidFill>
                <a:ea typeface="+mn-ea"/>
                <a:cs typeface="+mn-cs"/>
              </a:rPr>
              <a:t> chocolate </a:t>
            </a:r>
            <a:r>
              <a:rPr lang="nl-NL" altLang="en-US" sz="1600" i="1" kern="1200" dirty="0" err="1">
                <a:solidFill>
                  <a:srgbClr val="3E6FD2"/>
                </a:solidFill>
                <a:ea typeface="+mn-ea"/>
                <a:cs typeface="+mn-cs"/>
              </a:rPr>
              <a:t>with</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ingredients</a:t>
            </a:r>
            <a:r>
              <a:rPr lang="nl-NL" altLang="en-US" sz="1600" i="1" kern="1200" dirty="0">
                <a:solidFill>
                  <a:srgbClr val="3E6FD2"/>
                </a:solidFill>
                <a:ea typeface="+mn-ea"/>
                <a:cs typeface="+mn-cs"/>
              </a:rPr>
              <a:t> in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Member </a:t>
            </a:r>
            <a:r>
              <a:rPr lang="nl-NL" altLang="en-US" sz="1600" i="1" kern="1200" dirty="0" err="1">
                <a:solidFill>
                  <a:srgbClr val="3E6FD2"/>
                </a:solidFill>
                <a:ea typeface="+mn-ea"/>
                <a:cs typeface="+mn-cs"/>
              </a:rPr>
              <a:t>States</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and</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still</a:t>
            </a:r>
            <a:r>
              <a:rPr lang="nl-NL" altLang="en-US" sz="1600" i="1" kern="1200" dirty="0">
                <a:solidFill>
                  <a:srgbClr val="3E6FD2"/>
                </a:solidFill>
                <a:ea typeface="+mn-ea"/>
                <a:cs typeface="+mn-cs"/>
              </a:rPr>
              <a:t> call </a:t>
            </a:r>
            <a:r>
              <a:rPr lang="nl-NL" altLang="en-US" sz="1600" i="1" kern="1200" dirty="0" err="1">
                <a:solidFill>
                  <a:srgbClr val="3E6FD2"/>
                </a:solidFill>
                <a:ea typeface="+mn-ea"/>
                <a:cs typeface="+mn-cs"/>
              </a:rPr>
              <a:t>it</a:t>
            </a:r>
            <a:r>
              <a:rPr lang="nl-NL" altLang="en-US" sz="1600" i="1" kern="1200" dirty="0">
                <a:solidFill>
                  <a:srgbClr val="3E6FD2"/>
                </a:solidFill>
                <a:ea typeface="+mn-ea"/>
                <a:cs typeface="+mn-cs"/>
              </a:rPr>
              <a:t> chocolate</a:t>
            </a:r>
            <a:r>
              <a:rPr lang="nl-NL" altLang="en-US" sz="1600" kern="1200" dirty="0">
                <a:solidFill>
                  <a:srgbClr val="3E6FD2"/>
                </a:solidFill>
                <a:ea typeface="+mn-ea"/>
                <a:cs typeface="+mn-cs"/>
              </a:rPr>
              <a:t>)</a:t>
            </a:r>
            <a:r>
              <a:rPr lang="nl-NL" altLang="en-US" sz="1600" dirty="0">
                <a:solidFill>
                  <a:srgbClr val="333399"/>
                </a:solidFill>
              </a:rPr>
              <a:t/>
            </a:r>
            <a:br>
              <a:rPr lang="nl-NL" altLang="en-US" sz="1600" dirty="0">
                <a:solidFill>
                  <a:srgbClr val="333399"/>
                </a:solidFill>
              </a:rPr>
            </a:br>
            <a:r>
              <a:rPr lang="nl-NL" altLang="en-US" sz="1600" b="0" dirty="0">
                <a:solidFill>
                  <a:srgbClr val="333399"/>
                </a:solidFill>
              </a:rPr>
              <a:t/>
            </a:r>
            <a:br>
              <a:rPr lang="nl-NL" altLang="en-US" sz="1600" b="0" dirty="0">
                <a:solidFill>
                  <a:srgbClr val="333399"/>
                </a:solidFill>
              </a:rPr>
            </a:br>
            <a:r>
              <a:rPr lang="nl-NL" altLang="en-US" sz="2800" b="0" dirty="0">
                <a:solidFill>
                  <a:srgbClr val="663300"/>
                </a:solidFill>
              </a:rPr>
              <a:t/>
            </a:r>
            <a:br>
              <a:rPr lang="nl-NL" altLang="en-US" sz="2800" b="0" dirty="0">
                <a:solidFill>
                  <a:srgbClr val="663300"/>
                </a:solidFill>
              </a:rPr>
            </a:br>
            <a:r>
              <a:rPr lang="nl-NL" altLang="en-US" b="0" dirty="0">
                <a:solidFill>
                  <a:srgbClr val="663300"/>
                </a:solidFill>
              </a:rPr>
              <a:t/>
            </a:r>
            <a:br>
              <a:rPr lang="nl-NL" altLang="en-US" b="0" dirty="0">
                <a:solidFill>
                  <a:srgbClr val="663300"/>
                </a:solidFill>
              </a:rPr>
            </a:br>
            <a:r>
              <a:rPr lang="nl-NL" altLang="en-US" dirty="0">
                <a:solidFill>
                  <a:srgbClr val="663300"/>
                </a:solidFill>
              </a:rPr>
              <a:t/>
            </a:r>
            <a:br>
              <a:rPr lang="nl-NL" altLang="en-US" dirty="0">
                <a:solidFill>
                  <a:srgbClr val="663300"/>
                </a:solidFill>
              </a:rPr>
            </a:br>
            <a:endParaRPr lang="en-GB" altLang="en-US" dirty="0">
              <a:solidFill>
                <a:srgbClr val="663300"/>
              </a:solidFill>
            </a:endParaRPr>
          </a:p>
        </p:txBody>
      </p:sp>
      <p:sp>
        <p:nvSpPr>
          <p:cNvPr id="11267" name="Rectangle 2"/>
          <p:cNvSpPr txBox="1">
            <a:spLocks noChangeArrowheads="1"/>
          </p:cNvSpPr>
          <p:nvPr/>
        </p:nvSpPr>
        <p:spPr bwMode="auto">
          <a:xfrm>
            <a:off x="312439"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600" dirty="0">
                <a:solidFill>
                  <a:srgbClr val="0F5494"/>
                </a:solidFill>
              </a:rPr>
              <a:t>EC </a:t>
            </a:r>
            <a:r>
              <a:rPr lang="nl-NL" altLang="en-US" sz="2600" dirty="0" err="1">
                <a:solidFill>
                  <a:srgbClr val="0F5494"/>
                </a:solidFill>
              </a:rPr>
              <a:t>proposal</a:t>
            </a:r>
            <a:r>
              <a:rPr lang="nl-NL" altLang="en-US" sz="2600" dirty="0">
                <a:solidFill>
                  <a:srgbClr val="0F5494"/>
                </a:solidFill>
              </a:rPr>
              <a:t> for a Chocolate Directive</a:t>
            </a:r>
          </a:p>
        </p:txBody>
      </p:sp>
    </p:spTree>
    <p:extLst>
      <p:ext uri="{BB962C8B-B14F-4D97-AF65-F5344CB8AC3E}">
        <p14:creationId xmlns:p14="http://schemas.microsoft.com/office/powerpoint/2010/main" val="15656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34552" y="1475903"/>
            <a:ext cx="8497888" cy="3897313"/>
          </a:xfrm>
        </p:spPr>
        <p:txBody>
          <a:bodyPr/>
          <a:lstStyle/>
          <a:p>
            <a:pPr algn="ctr">
              <a:defRPr/>
            </a:pPr>
            <a:r>
              <a:rPr lang="nl-NL" altLang="en-US" sz="2000" kern="1200" dirty="0" err="1">
                <a:solidFill>
                  <a:srgbClr val="333399"/>
                </a:solidFill>
                <a:ea typeface="+mn-ea"/>
                <a:cs typeface="+mn-cs"/>
              </a:rPr>
              <a:t>You</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will</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now</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receive</a:t>
            </a:r>
            <a:r>
              <a:rPr lang="nl-NL" altLang="en-US" sz="2000" kern="1200" dirty="0">
                <a:solidFill>
                  <a:srgbClr val="333399"/>
                </a:solidFill>
                <a:ea typeface="+mn-ea"/>
                <a:cs typeface="+mn-cs"/>
              </a:rPr>
              <a:t> briefings -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please</a:t>
            </a:r>
            <a:r>
              <a:rPr lang="nl-NL" altLang="en-US" sz="2000" kern="1200" dirty="0">
                <a:solidFill>
                  <a:srgbClr val="333399"/>
                </a:solidFill>
                <a:ea typeface="+mn-ea"/>
                <a:cs typeface="+mn-cs"/>
              </a:rPr>
              <a:t> take a few minutes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read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them</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3600" kern="1200" dirty="0" err="1">
                <a:solidFill>
                  <a:srgbClr val="333399"/>
                </a:solidFill>
                <a:ea typeface="+mn-ea"/>
                <a:cs typeface="+mn-cs"/>
              </a:rPr>
              <a:t>Good</a:t>
            </a:r>
            <a:r>
              <a:rPr lang="nl-NL" altLang="en-US" sz="3600" kern="1200" dirty="0">
                <a:solidFill>
                  <a:srgbClr val="333399"/>
                </a:solidFill>
                <a:ea typeface="+mn-ea"/>
                <a:cs typeface="+mn-cs"/>
              </a:rPr>
              <a:t> </a:t>
            </a:r>
            <a:r>
              <a:rPr lang="nl-NL" altLang="en-US" sz="3600" kern="1200" dirty="0" err="1">
                <a:solidFill>
                  <a:srgbClr val="333399"/>
                </a:solidFill>
                <a:ea typeface="+mn-ea"/>
                <a:cs typeface="+mn-cs"/>
              </a:rPr>
              <a:t>luck</a:t>
            </a:r>
            <a:r>
              <a:rPr lang="nl-NL" altLang="en-US" sz="3600" kern="1200" dirty="0">
                <a:solidFill>
                  <a:srgbClr val="333399"/>
                </a:solidFill>
                <a:ea typeface="+mn-ea"/>
                <a:cs typeface="+mn-cs"/>
              </a:rPr>
              <a:t>!</a:t>
            </a:r>
            <a:br>
              <a:rPr lang="nl-NL" altLang="en-US" sz="3600" kern="1200" dirty="0">
                <a:solidFill>
                  <a:srgbClr val="333399"/>
                </a:solidFill>
                <a:ea typeface="+mn-ea"/>
                <a:cs typeface="+mn-cs"/>
              </a:rPr>
            </a:br>
            <a:r>
              <a:rPr lang="nl-NL" altLang="en-US" sz="2000" b="0" dirty="0">
                <a:solidFill>
                  <a:srgbClr val="333399"/>
                </a:solidFill>
              </a:rPr>
              <a:t/>
            </a:r>
            <a:br>
              <a:rPr lang="nl-NL" altLang="en-US" sz="2000" b="0" dirty="0">
                <a:solidFill>
                  <a:srgbClr val="333399"/>
                </a:solidFill>
              </a:rPr>
            </a:br>
            <a:r>
              <a:rPr lang="nl-NL" altLang="en-US" sz="2000" dirty="0">
                <a:solidFill>
                  <a:srgbClr val="663300"/>
                </a:solidFill>
              </a:rPr>
              <a:t/>
            </a:r>
            <a:br>
              <a:rPr lang="nl-NL" altLang="en-US" sz="2000" dirty="0">
                <a:solidFill>
                  <a:srgbClr val="663300"/>
                </a:solidFill>
              </a:rPr>
            </a:br>
            <a:endParaRPr lang="en-GB" altLang="en-US" sz="2000" dirty="0">
              <a:solidFill>
                <a:srgbClr val="663300"/>
              </a:solidFill>
            </a:endParaRPr>
          </a:p>
        </p:txBody>
      </p:sp>
      <p:pic>
        <p:nvPicPr>
          <p:cNvPr id="12291" name="Picture 3" descr="chocol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4900"/>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txBox="1">
            <a:spLocks noChangeArrowheads="1"/>
          </p:cNvSpPr>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a:solidFill>
                <a:schemeClr val="bg1"/>
              </a:solidFill>
            </a:endParaRPr>
          </a:p>
        </p:txBody>
      </p:sp>
    </p:spTree>
    <p:extLst>
      <p:ext uri="{BB962C8B-B14F-4D97-AF65-F5344CB8AC3E}">
        <p14:creationId xmlns:p14="http://schemas.microsoft.com/office/powerpoint/2010/main" val="295768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2376512" cy="1441078"/>
          </a:xfrm>
        </p:spPr>
        <p:txBody>
          <a:bodyPr/>
          <a:lstStyle/>
          <a:p>
            <a:pPr marL="0" lvl="0" algn="ctr">
              <a:lnSpc>
                <a:spcPct val="90000"/>
              </a:lnSpc>
              <a:defRPr/>
            </a:pPr>
            <a:r>
              <a:rPr lang="nl-NL" altLang="en-US" sz="2000" kern="1200" dirty="0" smtClean="0">
                <a:latin typeface="Verdana" panose="020B0604030504040204" pitchFamily="34" charset="0"/>
                <a:ea typeface="Verdana" panose="020B0604030504040204" pitchFamily="34" charset="0"/>
                <a:cs typeface="Verdana" panose="020B0604030504040204" pitchFamily="34" charset="0"/>
              </a:rPr>
              <a:t>European Union:</a:t>
            </a:r>
            <a:r>
              <a:rPr lang="nl-NL" altLang="en-US" sz="2000" kern="1200" dirty="0">
                <a:latin typeface="Verdana" panose="020B0604030504040204" pitchFamily="34" charset="0"/>
                <a:ea typeface="Verdana" panose="020B0604030504040204" pitchFamily="34" charset="0"/>
                <a:cs typeface="Verdana" panose="020B0604030504040204" pitchFamily="34" charset="0"/>
              </a:rPr>
              <a:t/>
            </a:r>
            <a:br>
              <a:rPr lang="nl-NL" altLang="en-US" sz="2000" kern="1200" dirty="0">
                <a:latin typeface="Verdana" panose="020B0604030504040204" pitchFamily="34" charset="0"/>
                <a:ea typeface="Verdana" panose="020B0604030504040204" pitchFamily="34" charset="0"/>
                <a:cs typeface="Verdana" panose="020B0604030504040204" pitchFamily="34" charset="0"/>
              </a:rPr>
            </a:br>
            <a:r>
              <a:rPr lang="nl-NL" altLang="en-US" sz="2000" kern="1200" dirty="0">
                <a:latin typeface="Verdana" panose="020B0604030504040204" pitchFamily="34" charset="0"/>
                <a:ea typeface="Verdana" panose="020B0604030504040204" pitchFamily="34" charset="0"/>
                <a:cs typeface="Verdana" panose="020B0604030504040204" pitchFamily="34" charset="0"/>
              </a:rPr>
              <a:t>27 </a:t>
            </a:r>
            <a:r>
              <a:rPr lang="nl-NL" altLang="en-US" sz="2000" kern="1200" dirty="0" err="1" smtClean="0">
                <a:latin typeface="Verdana" panose="020B0604030504040204" pitchFamily="34" charset="0"/>
                <a:ea typeface="Verdana" panose="020B0604030504040204" pitchFamily="34" charset="0"/>
                <a:cs typeface="Verdana" panose="020B0604030504040204" pitchFamily="34" charset="0"/>
              </a:rPr>
              <a:t>countries</a:t>
            </a:r>
            <a:r>
              <a:rPr lang="nl-BE" altLang="en-US" sz="2000" kern="1200" dirty="0">
                <a:latin typeface="Verdana" panose="020B0604030504040204" pitchFamily="34" charset="0"/>
                <a:ea typeface="Verdana" panose="020B0604030504040204" pitchFamily="34" charset="0"/>
                <a:cs typeface="Verdana" panose="020B0604030504040204" pitchFamily="34" charset="0"/>
              </a:rPr>
              <a:t/>
            </a:r>
            <a:br>
              <a:rPr lang="nl-BE" altLang="en-US" sz="2000" kern="1200" dirty="0">
                <a:latin typeface="Verdana" panose="020B0604030504040204" pitchFamily="34" charset="0"/>
                <a:ea typeface="Verdana" panose="020B0604030504040204" pitchFamily="34" charset="0"/>
                <a:cs typeface="Verdana" panose="020B0604030504040204" pitchFamily="34" charset="0"/>
              </a:rPr>
            </a:br>
            <a:endParaRPr lang="nl-NL" sz="2000" dirty="0"/>
          </a:p>
        </p:txBody>
      </p:sp>
      <p:pic>
        <p:nvPicPr>
          <p:cNvPr id="5" name="Content Placeholder 4"/>
          <p:cNvPicPr>
            <a:picLocks noGrp="1" noChangeAspect="1"/>
          </p:cNvPicPr>
          <p:nvPr>
            <p:ph idx="1"/>
          </p:nvPr>
        </p:nvPicPr>
        <p:blipFill>
          <a:blip r:embed="rId2"/>
          <a:stretch>
            <a:fillRect/>
          </a:stretch>
        </p:blipFill>
        <p:spPr>
          <a:xfrm>
            <a:off x="3347864" y="1347597"/>
            <a:ext cx="5548209" cy="5249755"/>
          </a:xfrm>
          <a:prstGeom prst="rect">
            <a:avLst/>
          </a:prstGeom>
        </p:spPr>
      </p:pic>
    </p:spTree>
    <p:extLst>
      <p:ext uri="{BB962C8B-B14F-4D97-AF65-F5344CB8AC3E}">
        <p14:creationId xmlns:p14="http://schemas.microsoft.com/office/powerpoint/2010/main" val="80775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99633"/>
            <a:ext cx="8229600" cy="462175"/>
          </a:xfrm>
        </p:spPr>
        <p:txBody>
          <a:bodyPr/>
          <a:lstStyle/>
          <a:p>
            <a:pPr algn="ctr">
              <a:lnSpc>
                <a:spcPct val="150000"/>
              </a:lnSpc>
              <a:spcBef>
                <a:spcPct val="50000"/>
              </a:spcBef>
            </a:pPr>
            <a:r>
              <a:rPr lang="en-US" altLang="en-US" sz="1800" dirty="0">
                <a:latin typeface="Verdana" panose="020B0604030504040204" pitchFamily="34" charset="0"/>
              </a:rPr>
              <a:t>Population in millions (2019</a:t>
            </a:r>
            <a:r>
              <a:rPr lang="en-US" altLang="en-US" sz="1800" dirty="0" smtClean="0">
                <a:latin typeface="Verdana" panose="020B0604030504040204" pitchFamily="34" charset="0"/>
              </a:rPr>
              <a:t>)</a:t>
            </a:r>
            <a:r>
              <a:rPr lang="en-US" altLang="en-US" sz="1800" dirty="0">
                <a:latin typeface="Verdana" panose="020B0604030504040204" pitchFamily="34" charset="0"/>
              </a:rPr>
              <a:t/>
            </a:r>
            <a:br>
              <a:rPr lang="en-US" altLang="en-US" sz="1800" dirty="0">
                <a:latin typeface="Verdana" panose="020B0604030504040204" pitchFamily="34" charset="0"/>
              </a:rPr>
            </a:br>
            <a:r>
              <a:rPr lang="en-US" altLang="en-US" sz="1800" dirty="0">
                <a:latin typeface="Verdana" panose="020B0604030504040204" pitchFamily="34" charset="0"/>
              </a:rPr>
              <a:t>446 million in total</a:t>
            </a:r>
            <a:r>
              <a:rPr lang="en-US" altLang="en-US" sz="3200" dirty="0">
                <a:solidFill>
                  <a:srgbClr val="359AC2"/>
                </a:solidFill>
                <a:latin typeface="Verdana" panose="020B0604030504040204" pitchFamily="34" charset="0"/>
              </a:rPr>
              <a:t/>
            </a:r>
            <a:br>
              <a:rPr lang="en-US" altLang="en-US" sz="3200" dirty="0">
                <a:solidFill>
                  <a:srgbClr val="359AC2"/>
                </a:solidFill>
                <a:latin typeface="Verdana" panose="020B0604030504040204" pitchFamily="34" charset="0"/>
              </a:rPr>
            </a:br>
            <a:endParaRPr lang="nl-NL" dirty="0"/>
          </a:p>
        </p:txBody>
      </p:sp>
      <p:graphicFrame>
        <p:nvGraphicFramePr>
          <p:cNvPr id="4" name="Chart 3"/>
          <p:cNvGraphicFramePr>
            <a:graphicFrameLocks/>
          </p:cNvGraphicFramePr>
          <p:nvPr/>
        </p:nvGraphicFramePr>
        <p:xfrm>
          <a:off x="749644" y="2030721"/>
          <a:ext cx="8110539" cy="4470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67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838200" y="3340224"/>
            <a:ext cx="2160240" cy="533400"/>
          </a:xfrm>
          <a:ln w="31750">
            <a:solidFill>
              <a:srgbClr val="0093D3"/>
            </a:solidFill>
            <a:miter lim="800000"/>
            <a:headEnd/>
            <a:tailEnd/>
          </a:ln>
        </p:spPr>
        <p:txBody>
          <a:bodyPr anchor="ctr"/>
          <a:lstStyle/>
          <a:p>
            <a:pPr marL="0" indent="0" eaLnBrk="1" hangingPunct="1">
              <a:buNone/>
            </a:pPr>
            <a:r>
              <a:rPr lang="en-GB" altLang="en-US" sz="1300" b="1" i="0" kern="1200" dirty="0">
                <a:solidFill>
                  <a:srgbClr val="333399"/>
                </a:solidFill>
              </a:rPr>
              <a:t>European Parliament</a:t>
            </a:r>
          </a:p>
        </p:txBody>
      </p:sp>
      <p:sp>
        <p:nvSpPr>
          <p:cNvPr id="4099" name="Rectangle 4"/>
          <p:cNvSpPr>
            <a:spLocks noChangeArrowheads="1"/>
          </p:cNvSpPr>
          <p:nvPr/>
        </p:nvSpPr>
        <p:spPr bwMode="auto">
          <a:xfrm>
            <a:off x="312439" y="1484784"/>
            <a:ext cx="742791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en-US" sz="2800" dirty="0">
                <a:solidFill>
                  <a:srgbClr val="0F5494"/>
                </a:solidFill>
                <a:latin typeface="+mj-lt"/>
              </a:rPr>
              <a:t>The EU institutions </a:t>
            </a:r>
            <a:r>
              <a:rPr lang="en-GB" altLang="en-US" sz="2000" dirty="0">
                <a:solidFill>
                  <a:schemeClr val="bg1"/>
                </a:solidFill>
                <a:latin typeface="+mj-lt"/>
              </a:rPr>
              <a:t>institutions</a:t>
            </a:r>
            <a:endParaRPr lang="en-US" altLang="en-US" sz="2000" dirty="0">
              <a:solidFill>
                <a:schemeClr val="bg1"/>
              </a:solidFill>
              <a:latin typeface="+mj-lt"/>
            </a:endParaRPr>
          </a:p>
        </p:txBody>
      </p:sp>
      <p:sp>
        <p:nvSpPr>
          <p:cNvPr id="4100" name="Rectangle 5"/>
          <p:cNvSpPr>
            <a:spLocks noChangeArrowheads="1"/>
          </p:cNvSpPr>
          <p:nvPr/>
        </p:nvSpPr>
        <p:spPr bwMode="auto">
          <a:xfrm>
            <a:off x="8382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Justice</a:t>
            </a:r>
          </a:p>
        </p:txBody>
      </p:sp>
      <p:sp>
        <p:nvSpPr>
          <p:cNvPr id="4101" name="Rectangle 6"/>
          <p:cNvSpPr>
            <a:spLocks noChangeArrowheads="1"/>
          </p:cNvSpPr>
          <p:nvPr/>
        </p:nvSpPr>
        <p:spPr bwMode="auto">
          <a:xfrm>
            <a:off x="21336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Auditors</a:t>
            </a:r>
          </a:p>
        </p:txBody>
      </p:sp>
      <p:sp>
        <p:nvSpPr>
          <p:cNvPr id="4102" name="Rectangle 7"/>
          <p:cNvSpPr>
            <a:spLocks noChangeArrowheads="1"/>
          </p:cNvSpPr>
          <p:nvPr/>
        </p:nvSpPr>
        <p:spPr bwMode="auto">
          <a:xfrm>
            <a:off x="34290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dirty="0">
                <a:solidFill>
                  <a:srgbClr val="333399"/>
                </a:solidFill>
                <a:latin typeface="+mn-lt"/>
              </a:rPr>
              <a:t>Economic and Social Committee</a:t>
            </a:r>
          </a:p>
        </p:txBody>
      </p:sp>
      <p:sp>
        <p:nvSpPr>
          <p:cNvPr id="4103" name="Rectangle 8"/>
          <p:cNvSpPr>
            <a:spLocks noChangeArrowheads="1"/>
          </p:cNvSpPr>
          <p:nvPr/>
        </p:nvSpPr>
        <p:spPr bwMode="auto">
          <a:xfrm>
            <a:off x="60198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Committee of the Regions</a:t>
            </a:r>
          </a:p>
        </p:txBody>
      </p:sp>
      <p:sp>
        <p:nvSpPr>
          <p:cNvPr id="4104" name="Rectangle 9"/>
          <p:cNvSpPr>
            <a:spLocks noChangeArrowheads="1"/>
          </p:cNvSpPr>
          <p:nvPr/>
        </p:nvSpPr>
        <p:spPr bwMode="auto">
          <a:xfrm>
            <a:off x="34290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defRPr/>
            </a:pPr>
            <a:r>
              <a:rPr lang="en-GB" altLang="en-US" sz="1300">
                <a:solidFill>
                  <a:srgbClr val="333399"/>
                </a:solidFill>
                <a:latin typeface="+mn-lt"/>
              </a:rPr>
              <a:t>Council of Ministers</a:t>
            </a:r>
          </a:p>
          <a:p>
            <a:pPr algn="ctr" eaLnBrk="1" hangingPunct="1">
              <a:lnSpc>
                <a:spcPct val="80000"/>
              </a:lnSpc>
              <a:buFontTx/>
              <a:buNone/>
              <a:defRPr/>
            </a:pPr>
            <a:r>
              <a:rPr lang="en-GB" altLang="en-US" sz="1300">
                <a:solidFill>
                  <a:srgbClr val="333399"/>
                </a:solidFill>
                <a:latin typeface="+mn-lt"/>
              </a:rPr>
              <a:t>(The Council)</a:t>
            </a:r>
          </a:p>
        </p:txBody>
      </p:sp>
      <p:sp>
        <p:nvSpPr>
          <p:cNvPr id="4105" name="Rectangle 10"/>
          <p:cNvSpPr>
            <a:spLocks noChangeArrowheads="1"/>
          </p:cNvSpPr>
          <p:nvPr/>
        </p:nvSpPr>
        <p:spPr bwMode="auto">
          <a:xfrm>
            <a:off x="60198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Commission</a:t>
            </a:r>
          </a:p>
        </p:txBody>
      </p:sp>
      <p:sp>
        <p:nvSpPr>
          <p:cNvPr id="4106" name="Rectangle 11"/>
          <p:cNvSpPr>
            <a:spLocks noChangeArrowheads="1"/>
          </p:cNvSpPr>
          <p:nvPr/>
        </p:nvSpPr>
        <p:spPr bwMode="auto">
          <a:xfrm>
            <a:off x="8382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Investment Bank</a:t>
            </a:r>
          </a:p>
        </p:txBody>
      </p:sp>
      <p:sp>
        <p:nvSpPr>
          <p:cNvPr id="4107" name="Rectangle 12"/>
          <p:cNvSpPr>
            <a:spLocks noChangeArrowheads="1"/>
          </p:cNvSpPr>
          <p:nvPr/>
        </p:nvSpPr>
        <p:spPr bwMode="auto">
          <a:xfrm>
            <a:off x="60198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Central Bank</a:t>
            </a:r>
          </a:p>
        </p:txBody>
      </p:sp>
      <p:sp>
        <p:nvSpPr>
          <p:cNvPr id="4108" name="Oval 13"/>
          <p:cNvSpPr>
            <a:spLocks noChangeArrowheads="1"/>
          </p:cNvSpPr>
          <p:nvPr/>
        </p:nvSpPr>
        <p:spPr bwMode="auto">
          <a:xfrm>
            <a:off x="3733800" y="5092824"/>
            <a:ext cx="1752600" cy="685800"/>
          </a:xfrm>
          <a:prstGeom prst="ellipse">
            <a:avLst/>
          </a:prstGeom>
          <a:noFill/>
          <a:ln w="31750">
            <a:solidFill>
              <a:srgbClr val="0093D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sz="1300" b="0">
              <a:solidFill>
                <a:srgbClr val="333399"/>
              </a:solidFill>
              <a:latin typeface="+mn-lt"/>
            </a:endParaRPr>
          </a:p>
        </p:txBody>
      </p:sp>
      <p:sp>
        <p:nvSpPr>
          <p:cNvPr id="4109" name="Rectangle 14"/>
          <p:cNvSpPr>
            <a:spLocks noChangeArrowheads="1"/>
          </p:cNvSpPr>
          <p:nvPr/>
        </p:nvSpPr>
        <p:spPr bwMode="auto">
          <a:xfrm>
            <a:off x="3581400" y="5221412"/>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Agencies</a:t>
            </a:r>
          </a:p>
        </p:txBody>
      </p:sp>
      <p:sp>
        <p:nvSpPr>
          <p:cNvPr id="4110" name="Rectangle 15"/>
          <p:cNvSpPr>
            <a:spLocks noChangeArrowheads="1"/>
          </p:cNvSpPr>
          <p:nvPr/>
        </p:nvSpPr>
        <p:spPr bwMode="auto">
          <a:xfrm>
            <a:off x="3429000" y="2425824"/>
            <a:ext cx="2286000" cy="533400"/>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dirty="0">
                <a:solidFill>
                  <a:srgbClr val="333399"/>
                </a:solidFill>
                <a:latin typeface="+mn-lt"/>
              </a:rPr>
              <a:t>European Council (summit)</a:t>
            </a:r>
          </a:p>
        </p:txBody>
      </p:sp>
    </p:spTree>
    <p:extLst>
      <p:ext uri="{BB962C8B-B14F-4D97-AF65-F5344CB8AC3E}">
        <p14:creationId xmlns:p14="http://schemas.microsoft.com/office/powerpoint/2010/main" val="204193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6816" y="1018738"/>
            <a:ext cx="8229600" cy="936625"/>
          </a:xfrm>
        </p:spPr>
        <p:txBody>
          <a:bodyPr/>
          <a:lstStyle/>
          <a:p>
            <a:pPr marL="0" eaLnBrk="1" hangingPunct="1"/>
            <a:r>
              <a:rPr lang="en-GB" altLang="en-US" sz="2800" dirty="0"/>
              <a:t>Three key players</a:t>
            </a:r>
            <a:endParaRPr lang="en-US" altLang="en-US" sz="2800" dirty="0"/>
          </a:p>
        </p:txBody>
      </p:sp>
      <p:sp>
        <p:nvSpPr>
          <p:cNvPr id="3" name="TextBox 2"/>
          <p:cNvSpPr txBox="1"/>
          <p:nvPr/>
        </p:nvSpPr>
        <p:spPr>
          <a:xfrm>
            <a:off x="107603" y="1916832"/>
            <a:ext cx="4896445" cy="1292662"/>
          </a:xfrm>
          <a:prstGeom prst="rect">
            <a:avLst/>
          </a:prstGeom>
          <a:noFill/>
        </p:spPr>
        <p:txBody>
          <a:bodyPr wrap="square" rtlCol="0">
            <a:spAutoFit/>
          </a:bodyPr>
          <a:lstStyle/>
          <a:p>
            <a:r>
              <a:rPr lang="en-US" sz="1900" b="1" dirty="0">
                <a:solidFill>
                  <a:srgbClr val="667F1E"/>
                </a:solidFill>
              </a:rPr>
              <a:t>The European Parliament</a:t>
            </a:r>
          </a:p>
          <a:p>
            <a:pPr marL="342900" indent="-342900">
              <a:buFont typeface="Verdana" panose="020B0604030504040204" pitchFamily="34" charset="0"/>
              <a:buChar char="-"/>
            </a:pPr>
            <a:r>
              <a:rPr lang="en-US" sz="1900" b="1" dirty="0">
                <a:solidFill>
                  <a:srgbClr val="667F1E"/>
                </a:solidFill>
              </a:rPr>
              <a:t>voice of the people</a:t>
            </a:r>
          </a:p>
          <a:p>
            <a:endParaRPr lang="en-US" sz="1000" b="1" dirty="0">
              <a:solidFill>
                <a:srgbClr val="667F1E"/>
              </a:solidFill>
            </a:endParaRPr>
          </a:p>
          <a:p>
            <a:r>
              <a:rPr lang="en-US" sz="1500" b="1" dirty="0"/>
              <a:t>David </a:t>
            </a:r>
            <a:r>
              <a:rPr lang="en-US" sz="1500" b="1" dirty="0" err="1"/>
              <a:t>Sassoli</a:t>
            </a:r>
            <a:r>
              <a:rPr lang="en-US" sz="1500" b="1" dirty="0"/>
              <a:t>,</a:t>
            </a:r>
            <a:br>
              <a:rPr lang="en-US" sz="1500" b="1" dirty="0"/>
            </a:br>
            <a:r>
              <a:rPr lang="en-US" sz="1500" b="1" dirty="0"/>
              <a:t>President of the </a:t>
            </a:r>
            <a:r>
              <a:rPr lang="en-US" sz="1500" b="1" dirty="0">
                <a:solidFill>
                  <a:srgbClr val="3154A3"/>
                </a:solidFill>
              </a:rPr>
              <a:t>European Parliament</a:t>
            </a:r>
            <a:endParaRPr lang="en-GB" sz="1500" dirty="0"/>
          </a:p>
        </p:txBody>
      </p:sp>
      <p:sp>
        <p:nvSpPr>
          <p:cNvPr id="7" name="TextBox 6"/>
          <p:cNvSpPr txBox="1"/>
          <p:nvPr/>
        </p:nvSpPr>
        <p:spPr>
          <a:xfrm>
            <a:off x="111324" y="3501008"/>
            <a:ext cx="6044852" cy="1292662"/>
          </a:xfrm>
          <a:prstGeom prst="rect">
            <a:avLst/>
          </a:prstGeom>
          <a:noFill/>
        </p:spPr>
        <p:txBody>
          <a:bodyPr wrap="square" rtlCol="0">
            <a:spAutoFit/>
          </a:bodyPr>
          <a:lstStyle/>
          <a:p>
            <a:r>
              <a:rPr lang="en-GB" sz="1900" b="1" dirty="0">
                <a:solidFill>
                  <a:srgbClr val="667F1E"/>
                </a:solidFill>
              </a:rPr>
              <a:t>European Council and Council of Ministers </a:t>
            </a:r>
          </a:p>
          <a:p>
            <a:pPr marL="342900" indent="-342900">
              <a:buFontTx/>
              <a:buChar char="-"/>
            </a:pPr>
            <a:r>
              <a:rPr lang="en-GB" sz="1900" b="1" dirty="0">
                <a:solidFill>
                  <a:srgbClr val="667F1E"/>
                </a:solidFill>
              </a:rPr>
              <a:t>voice of the Member States</a:t>
            </a:r>
          </a:p>
          <a:p>
            <a:endParaRPr lang="en-GB" sz="1000" b="1" dirty="0">
              <a:solidFill>
                <a:srgbClr val="667F1E"/>
              </a:solidFill>
            </a:endParaRPr>
          </a:p>
          <a:p>
            <a:r>
              <a:rPr lang="en-GB" sz="1500" b="1" dirty="0"/>
              <a:t>Donald Tusk, </a:t>
            </a:r>
            <a:br>
              <a:rPr lang="en-GB" sz="1500" b="1" dirty="0"/>
            </a:br>
            <a:r>
              <a:rPr lang="en-GB" sz="1500" b="1" dirty="0"/>
              <a:t>President of the European Council</a:t>
            </a:r>
          </a:p>
        </p:txBody>
      </p:sp>
      <p:sp>
        <p:nvSpPr>
          <p:cNvPr id="8" name="TextBox 7"/>
          <p:cNvSpPr txBox="1"/>
          <p:nvPr/>
        </p:nvSpPr>
        <p:spPr>
          <a:xfrm>
            <a:off x="35496" y="5157192"/>
            <a:ext cx="4968552" cy="1323439"/>
          </a:xfrm>
          <a:prstGeom prst="rect">
            <a:avLst/>
          </a:prstGeom>
          <a:noFill/>
        </p:spPr>
        <p:txBody>
          <a:bodyPr wrap="square" rtlCol="0">
            <a:spAutoFit/>
          </a:bodyPr>
          <a:lstStyle/>
          <a:p>
            <a:r>
              <a:rPr lang="en-GB" sz="1900" b="1" dirty="0">
                <a:solidFill>
                  <a:srgbClr val="667F1E"/>
                </a:solidFill>
              </a:rPr>
              <a:t>European Commission</a:t>
            </a:r>
          </a:p>
          <a:p>
            <a:pPr marL="342900" indent="-342900">
              <a:buFont typeface="Verdana" panose="020B0604030504040204" pitchFamily="34" charset="0"/>
              <a:buChar char="-"/>
            </a:pPr>
            <a:r>
              <a:rPr lang="en-GB" sz="1900" b="1" dirty="0">
                <a:solidFill>
                  <a:srgbClr val="667F1E"/>
                </a:solidFill>
              </a:rPr>
              <a:t>promoting the common interest</a:t>
            </a:r>
          </a:p>
          <a:p>
            <a:r>
              <a:rPr lang="en-GB" sz="1500" b="1" dirty="0"/>
              <a:t>Ursula von der </a:t>
            </a:r>
            <a:r>
              <a:rPr lang="en-GB" sz="1500" b="1" dirty="0" err="1"/>
              <a:t>Leyen</a:t>
            </a:r>
            <a:r>
              <a:rPr lang="en-GB" sz="1500" b="1" dirty="0"/>
              <a:t>,</a:t>
            </a:r>
          </a:p>
          <a:p>
            <a:r>
              <a:rPr lang="en-GB" sz="1500" b="1" dirty="0"/>
              <a:t>President of the European Commission</a:t>
            </a:r>
          </a:p>
          <a:p>
            <a:endParaRPr lang="en-GB" dirty="0"/>
          </a:p>
        </p:txBody>
      </p:sp>
      <p:pic>
        <p:nvPicPr>
          <p:cNvPr id="12" name="Picture 5">
            <a:extLst>
              <a:ext uri="{FF2B5EF4-FFF2-40B4-BE49-F238E27FC236}">
                <a16:creationId xmlns:a16="http://schemas.microsoft.com/office/drawing/2014/main" id="{4F29D8D8-6EDF-499D-BA0D-7CCB647AE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264" y="1124744"/>
            <a:ext cx="1606734" cy="188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0E2CF962-13EC-4E11-8986-C699581C9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2754" t="365" r="-2" b="-2"/>
          <a:stretch>
            <a:fillRect/>
          </a:stretch>
        </p:blipFill>
        <p:spPr bwMode="auto">
          <a:xfrm>
            <a:off x="6976264" y="3114026"/>
            <a:ext cx="1606734" cy="176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a:extLst>
              <a:ext uri="{FF2B5EF4-FFF2-40B4-BE49-F238E27FC236}">
                <a16:creationId xmlns:a16="http://schemas.microsoft.com/office/drawing/2014/main" id="{F224A1A9-6B61-47AB-816C-0BCBBE90BA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6264" y="4997225"/>
            <a:ext cx="1606734" cy="176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12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1A6667F-717E-3C46-B781-F14D1D170D3C}"/>
              </a:ext>
            </a:extLst>
          </p:cNvPr>
          <p:cNvSpPr/>
          <p:nvPr/>
        </p:nvSpPr>
        <p:spPr bwMode="auto">
          <a:xfrm>
            <a:off x="3750003" y="2848135"/>
            <a:ext cx="5139320" cy="2952328"/>
          </a:xfrm>
          <a:prstGeom prst="rect">
            <a:avLst/>
          </a:prstGeom>
          <a:solidFill>
            <a:srgbClr val="BDDEFF"/>
          </a:solidFill>
          <a:ln>
            <a:noFill/>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sp>
        <p:nvSpPr>
          <p:cNvPr id="7170" name="Rectangle 2"/>
          <p:cNvSpPr>
            <a:spLocks noGrp="1" noChangeArrowheads="1"/>
          </p:cNvSpPr>
          <p:nvPr>
            <p:ph type="title"/>
          </p:nvPr>
        </p:nvSpPr>
        <p:spPr>
          <a:xfrm>
            <a:off x="302840" y="1484263"/>
            <a:ext cx="8229600" cy="936625"/>
          </a:xfrm>
        </p:spPr>
        <p:txBody>
          <a:bodyPr/>
          <a:lstStyle/>
          <a:p>
            <a:pPr marL="0"/>
            <a:r>
              <a:rPr lang="en-GB" altLang="en-US" sz="3200" dirty="0"/>
              <a:t>The European Parliament – voice of the people</a:t>
            </a:r>
            <a:endParaRPr lang="en-US" altLang="en-US" dirty="0"/>
          </a:p>
        </p:txBody>
      </p:sp>
      <p:sp>
        <p:nvSpPr>
          <p:cNvPr id="43012" name="Rectangle 4"/>
          <p:cNvSpPr>
            <a:spLocks noChangeArrowheads="1"/>
          </p:cNvSpPr>
          <p:nvPr/>
        </p:nvSpPr>
        <p:spPr bwMode="auto">
          <a:xfrm>
            <a:off x="3681152" y="2006804"/>
            <a:ext cx="5277023" cy="3816350"/>
          </a:xfrm>
          <a:prstGeom prst="rect">
            <a:avLst/>
          </a:prstGeom>
          <a:noFill/>
          <a:ln w="9525">
            <a:noFill/>
            <a:miter lim="800000"/>
            <a:headEnd/>
            <a:tailEnd/>
          </a:ln>
        </p:spPr>
        <p:txBody>
          <a:bodyPr anchor="ctr"/>
          <a:lstStyle/>
          <a:p>
            <a:r>
              <a:rPr lang="en-US" altLang="en-US" sz="1600" b="1" dirty="0">
                <a:solidFill>
                  <a:srgbClr val="333399"/>
                </a:solidFill>
                <a:latin typeface="Webdings" pitchFamily="18" charset="2"/>
              </a:rPr>
              <a:t>4 </a:t>
            </a:r>
            <a:r>
              <a:rPr lang="en-US" altLang="en-US" sz="1600" b="1" dirty="0">
                <a:solidFill>
                  <a:srgbClr val="333399"/>
                </a:solidFill>
              </a:rPr>
              <a:t>Decides EU laws and budget together with Council of Ministers</a:t>
            </a:r>
            <a:br>
              <a:rPr lang="en-US" altLang="en-US" sz="1600" b="1" dirty="0">
                <a:solidFill>
                  <a:srgbClr val="333399"/>
                </a:solidFill>
              </a:rPr>
            </a:br>
            <a:r>
              <a:rPr lang="en-US" altLang="en-US" sz="1600" b="1" dirty="0">
                <a:solidFill>
                  <a:srgbClr val="333399"/>
                </a:solidFill>
                <a:latin typeface="Webdings" pitchFamily="18" charset="2"/>
              </a:rPr>
              <a:t>4 </a:t>
            </a:r>
            <a:r>
              <a:rPr lang="en-US" altLang="en-US" sz="1600" b="1" dirty="0">
                <a:solidFill>
                  <a:srgbClr val="333399"/>
                </a:solidFill>
              </a:rPr>
              <a:t>Democratic supervision of all the EU’s work</a:t>
            </a:r>
          </a:p>
          <a:p>
            <a:r>
              <a:rPr lang="en-US" altLang="en-US" sz="1600" b="1" dirty="0">
                <a:solidFill>
                  <a:srgbClr val="333399"/>
                </a:solidFill>
                <a:latin typeface="Webdings" pitchFamily="18" charset="2"/>
              </a:rPr>
              <a:t>4 </a:t>
            </a:r>
            <a:r>
              <a:rPr lang="en-US" altLang="en-US" sz="1600" b="1" dirty="0">
                <a:solidFill>
                  <a:srgbClr val="333399"/>
                </a:solidFill>
              </a:rPr>
              <a:t>The European Parliament is made up of 705 Members</a:t>
            </a:r>
          </a:p>
          <a:p>
            <a:r>
              <a:rPr lang="en-US" altLang="en-US" sz="1600" b="1" dirty="0">
                <a:solidFill>
                  <a:srgbClr val="333399"/>
                </a:solidFill>
                <a:latin typeface="Webdings" pitchFamily="18" charset="2"/>
              </a:rPr>
              <a:t>4 </a:t>
            </a:r>
            <a:r>
              <a:rPr lang="en-US" altLang="en-US" sz="1600" b="1" dirty="0">
                <a:solidFill>
                  <a:srgbClr val="333399"/>
                </a:solidFill>
              </a:rPr>
              <a:t>Elections every five years (2019-2024)</a:t>
            </a:r>
          </a:p>
        </p:txBody>
      </p:sp>
      <p:pic>
        <p:nvPicPr>
          <p:cNvPr id="4" name="Afbeelding 3">
            <a:extLst>
              <a:ext uri="{FF2B5EF4-FFF2-40B4-BE49-F238E27FC236}">
                <a16:creationId xmlns:a16="http://schemas.microsoft.com/office/drawing/2014/main" id="{7E70A85F-8393-8C49-9725-623CAF218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5" y="3140283"/>
            <a:ext cx="3548051" cy="2368031"/>
          </a:xfrm>
          <a:prstGeom prst="rect">
            <a:avLst/>
          </a:prstGeom>
        </p:spPr>
      </p:pic>
    </p:spTree>
    <p:extLst>
      <p:ext uri="{BB962C8B-B14F-4D97-AF65-F5344CB8AC3E}">
        <p14:creationId xmlns:p14="http://schemas.microsoft.com/office/powerpoint/2010/main" val="139684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presidencia_consel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86744"/>
            <a:ext cx="8586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302840" y="1484784"/>
            <a:ext cx="8229600" cy="936625"/>
          </a:xfrm>
        </p:spPr>
        <p:txBody>
          <a:bodyPr/>
          <a:lstStyle/>
          <a:p>
            <a:pPr marL="0" eaLnBrk="1" hangingPunct="1"/>
            <a:r>
              <a:rPr lang="en-GB" altLang="en-US" dirty="0"/>
              <a:t>Council of Ministers – voice of the Member States</a:t>
            </a:r>
            <a:endParaRPr lang="en-US" altLang="en-US" dirty="0"/>
          </a:p>
        </p:txBody>
      </p:sp>
      <p:sp>
        <p:nvSpPr>
          <p:cNvPr id="6148" name="Rectangle 4"/>
          <p:cNvSpPr>
            <a:spLocks noChangeArrowheads="1"/>
          </p:cNvSpPr>
          <p:nvPr/>
        </p:nvSpPr>
        <p:spPr bwMode="auto">
          <a:xfrm>
            <a:off x="2895600" y="1805880"/>
            <a:ext cx="61372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600" dirty="0">
                <a:solidFill>
                  <a:srgbClr val="333399"/>
                </a:solidFill>
                <a:latin typeface="Webdings" pitchFamily="18" charset="2"/>
              </a:rPr>
              <a:t>4</a:t>
            </a:r>
            <a:r>
              <a:rPr lang="en-US" altLang="en-US" sz="1600" dirty="0">
                <a:solidFill>
                  <a:srgbClr val="333399"/>
                </a:solidFill>
              </a:rPr>
              <a:t>One minister from each EU country</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Presidency: rotates every six months</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Decides EU laws and budget together </a:t>
            </a:r>
            <a:br>
              <a:rPr lang="en-US" altLang="en-US" sz="1600" dirty="0">
                <a:solidFill>
                  <a:srgbClr val="333399"/>
                </a:solidFill>
              </a:rPr>
            </a:br>
            <a:r>
              <a:rPr lang="en-US" altLang="en-US" sz="1600" dirty="0">
                <a:solidFill>
                  <a:srgbClr val="333399"/>
                </a:solidFill>
              </a:rPr>
              <a:t>   with Parliament</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Manages the common foreign and </a:t>
            </a:r>
            <a:br>
              <a:rPr lang="en-US" altLang="en-US" sz="1600" dirty="0">
                <a:solidFill>
                  <a:srgbClr val="333399"/>
                </a:solidFill>
              </a:rPr>
            </a:br>
            <a:r>
              <a:rPr lang="en-US" altLang="en-US" sz="1600" dirty="0">
                <a:solidFill>
                  <a:srgbClr val="333399"/>
                </a:solidFill>
              </a:rPr>
              <a:t>   security policy</a:t>
            </a:r>
            <a:endParaRPr lang="en-US" altLang="en-US" sz="1600" i="1" dirty="0">
              <a:solidFill>
                <a:srgbClr val="333399"/>
              </a:solidFill>
            </a:endParaRPr>
          </a:p>
        </p:txBody>
      </p:sp>
    </p:spTree>
    <p:extLst>
      <p:ext uri="{BB962C8B-B14F-4D97-AF65-F5344CB8AC3E}">
        <p14:creationId xmlns:p14="http://schemas.microsoft.com/office/powerpoint/2010/main" val="318969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2840" y="1484263"/>
            <a:ext cx="8229600" cy="936625"/>
          </a:xfrm>
        </p:spPr>
        <p:txBody>
          <a:bodyPr/>
          <a:lstStyle/>
          <a:p>
            <a:pPr marL="0" eaLnBrk="1" hangingPunct="1"/>
            <a:r>
              <a:rPr lang="en-GB" altLang="en-US" dirty="0"/>
              <a:t>The European Commission – promoting the common interest</a:t>
            </a:r>
            <a:endParaRPr lang="en-US" altLang="en-US" dirty="0"/>
          </a:p>
        </p:txBody>
      </p:sp>
      <p:pic>
        <p:nvPicPr>
          <p:cNvPr id="7171" name="Picture 7" descr="background1-promo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240" y="2492896"/>
            <a:ext cx="5648672" cy="380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1959273" y="1822971"/>
            <a:ext cx="5360640" cy="3816350"/>
          </a:xfrm>
          <a:prstGeom prst="rect">
            <a:avLst/>
          </a:prstGeom>
          <a:noFill/>
          <a:ln w="9525">
            <a:noFill/>
            <a:miter lim="800000"/>
            <a:headEnd/>
            <a:tailEnd/>
          </a:ln>
        </p:spPr>
        <p:txBody>
          <a:bodyPr anchor="ctr"/>
          <a:lstStyle/>
          <a:p>
            <a:pPr algn="l">
              <a:defRPr/>
            </a:pPr>
            <a:r>
              <a:rPr lang="en-US" sz="1600" b="1" dirty="0">
                <a:solidFill>
                  <a:srgbClr val="333399"/>
                </a:solidFill>
                <a:latin typeface="Verdana" pitchFamily="34" charset="0"/>
              </a:rPr>
              <a:t>27 independent members, </a:t>
            </a:r>
            <a:br>
              <a:rPr lang="en-US" sz="1600" b="1" dirty="0">
                <a:solidFill>
                  <a:srgbClr val="333399"/>
                </a:solidFill>
                <a:latin typeface="Verdana" pitchFamily="34" charset="0"/>
              </a:rPr>
            </a:br>
            <a:r>
              <a:rPr lang="en-US" sz="1600" b="1" dirty="0">
                <a:solidFill>
                  <a:srgbClr val="333399"/>
                </a:solidFill>
                <a:latin typeface="Verdana" pitchFamily="34" charset="0"/>
              </a:rPr>
              <a:t>one from each EU country</a:t>
            </a:r>
            <a:br>
              <a:rPr lang="en-US" sz="1600" b="1" dirty="0">
                <a:solidFill>
                  <a:srgbClr val="333399"/>
                </a:solidFill>
                <a:latin typeface="Verdana" pitchFamily="34" charset="0"/>
              </a:rPr>
            </a:br>
            <a:r>
              <a:rPr lang="en-US" sz="1500" b="1" dirty="0">
                <a:solidFill>
                  <a:srgbClr val="333399"/>
                </a:solidFill>
                <a:latin typeface="Verdana" pitchFamily="34" charset="0"/>
              </a:rPr>
              <a:t/>
            </a:r>
            <a:br>
              <a:rPr lang="en-US" sz="1500" b="1" dirty="0">
                <a:solidFill>
                  <a:srgbClr val="333399"/>
                </a:solidFill>
                <a:latin typeface="Verdana" pitchFamily="34" charset="0"/>
              </a:rPr>
            </a:br>
            <a:r>
              <a:rPr lang="en-US" sz="1600" b="1" dirty="0">
                <a:solidFill>
                  <a:srgbClr val="333399"/>
                </a:solidFill>
                <a:latin typeface="Webdings" pitchFamily="18" charset="2"/>
              </a:rPr>
              <a:t>4</a:t>
            </a:r>
            <a:r>
              <a:rPr lang="en-US" sz="1600" b="1" dirty="0">
                <a:solidFill>
                  <a:srgbClr val="333399"/>
                </a:solidFill>
              </a:rPr>
              <a:t>Proposes new legislation</a:t>
            </a:r>
            <a:br>
              <a:rPr lang="en-US" sz="1600" b="1" dirty="0">
                <a:solidFill>
                  <a:srgbClr val="333399"/>
                </a:solidFill>
              </a:rPr>
            </a:b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Executive organ </a:t>
            </a:r>
          </a:p>
          <a:p>
            <a:pPr algn="l">
              <a:defRPr/>
            </a:pP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Guardian of the treaties</a:t>
            </a:r>
          </a:p>
          <a:p>
            <a:pPr algn="l">
              <a:defRPr/>
            </a:pP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Represents the EU on the international stage</a:t>
            </a:r>
            <a:endParaRPr lang="en-US" sz="1600" b="1" i="1" dirty="0">
              <a:solidFill>
                <a:srgbClr val="333399"/>
              </a:solidFill>
            </a:endParaRPr>
          </a:p>
        </p:txBody>
      </p:sp>
      <p:pic>
        <p:nvPicPr>
          <p:cNvPr id="7173" name="Picture 5" descr="commission.jpg"/>
          <p:cNvPicPr>
            <a:picLocks noChangeAspect="1"/>
          </p:cNvPicPr>
          <p:nvPr/>
        </p:nvPicPr>
        <p:blipFill>
          <a:blip r:embed="rId4" cstate="print">
            <a:extLst>
              <a:ext uri="{28A0092B-C50C-407E-A947-70E740481C1C}">
                <a14:useLocalDpi xmlns:a14="http://schemas.microsoft.com/office/drawing/2010/main" val="0"/>
              </a:ext>
            </a:extLst>
          </a:blip>
          <a:srcRect l="14055" t="32439" r="4858" b="17284"/>
          <a:stretch>
            <a:fillRect/>
          </a:stretch>
        </p:blipFill>
        <p:spPr bwMode="auto">
          <a:xfrm>
            <a:off x="1815256" y="4919241"/>
            <a:ext cx="5328592" cy="160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05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57200" y="47667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000" dirty="0">
              <a:solidFill>
                <a:schemeClr val="bg1"/>
              </a:solidFill>
              <a:latin typeface="+mj-lt"/>
            </a:endParaRPr>
          </a:p>
        </p:txBody>
      </p:sp>
      <p:sp>
        <p:nvSpPr>
          <p:cNvPr id="8195" name="Line 28"/>
          <p:cNvSpPr>
            <a:spLocks noChangeShapeType="1"/>
          </p:cNvSpPr>
          <p:nvPr/>
        </p:nvSpPr>
        <p:spPr bwMode="auto">
          <a:xfrm>
            <a:off x="4600575" y="305318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196" name="Oval 6"/>
          <p:cNvSpPr>
            <a:spLocks noChangeArrowheads="1"/>
          </p:cNvSpPr>
          <p:nvPr/>
        </p:nvSpPr>
        <p:spPr bwMode="auto">
          <a:xfrm>
            <a:off x="2213992" y="2345432"/>
            <a:ext cx="4876800" cy="533400"/>
          </a:xfrm>
          <a:prstGeom prst="ellipse">
            <a:avLst/>
          </a:prstGeom>
          <a:solidFill>
            <a:schemeClr val="bg1"/>
          </a:solidFill>
          <a:ln w="19050">
            <a:solidFill>
              <a:srgbClr val="00FF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7" name="Rectangle 7"/>
          <p:cNvSpPr>
            <a:spLocks noChangeArrowheads="1"/>
          </p:cNvSpPr>
          <p:nvPr/>
        </p:nvSpPr>
        <p:spPr bwMode="auto">
          <a:xfrm>
            <a:off x="2286223" y="2421632"/>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err="1">
                <a:solidFill>
                  <a:srgbClr val="333399"/>
                </a:solidFill>
                <a:latin typeface="+mn-lt"/>
              </a:rPr>
              <a:t>Citizens</a:t>
            </a:r>
            <a:r>
              <a:rPr lang="fr-FR" altLang="en-US" dirty="0">
                <a:solidFill>
                  <a:srgbClr val="333399"/>
                </a:solidFill>
                <a:latin typeface="+mn-lt"/>
              </a:rPr>
              <a:t>, </a:t>
            </a:r>
            <a:r>
              <a:rPr lang="fr-FR" altLang="en-US" dirty="0" err="1">
                <a:solidFill>
                  <a:srgbClr val="333399"/>
                </a:solidFill>
                <a:latin typeface="+mn-lt"/>
              </a:rPr>
              <a:t>interest</a:t>
            </a:r>
            <a:r>
              <a:rPr lang="fr-FR" altLang="en-US" dirty="0">
                <a:solidFill>
                  <a:srgbClr val="333399"/>
                </a:solidFill>
                <a:latin typeface="+mn-lt"/>
              </a:rPr>
              <a:t> groups, experts: </a:t>
            </a:r>
            <a:r>
              <a:rPr lang="fr-FR" altLang="en-US" dirty="0" err="1">
                <a:solidFill>
                  <a:srgbClr val="333399"/>
                </a:solidFill>
                <a:latin typeface="+mn-lt"/>
              </a:rPr>
              <a:t>discuss</a:t>
            </a:r>
            <a:r>
              <a:rPr lang="fr-FR" altLang="en-US" dirty="0">
                <a:solidFill>
                  <a:srgbClr val="333399"/>
                </a:solidFill>
                <a:latin typeface="+mn-lt"/>
              </a:rPr>
              <a:t>, </a:t>
            </a:r>
            <a:r>
              <a:rPr lang="fr-FR" altLang="en-US" dirty="0" err="1">
                <a:solidFill>
                  <a:srgbClr val="333399"/>
                </a:solidFill>
                <a:latin typeface="+mn-lt"/>
              </a:rPr>
              <a:t>consult</a:t>
            </a:r>
            <a:endParaRPr lang="en-GB" altLang="en-US" dirty="0">
              <a:solidFill>
                <a:srgbClr val="333399"/>
              </a:solidFill>
              <a:latin typeface="+mn-lt"/>
            </a:endParaRPr>
          </a:p>
        </p:txBody>
      </p:sp>
      <p:sp>
        <p:nvSpPr>
          <p:cNvPr id="8198" name="Oval 13"/>
          <p:cNvSpPr>
            <a:spLocks noChangeArrowheads="1"/>
          </p:cNvSpPr>
          <p:nvPr/>
        </p:nvSpPr>
        <p:spPr bwMode="auto">
          <a:xfrm>
            <a:off x="2162175" y="3213720"/>
            <a:ext cx="4876800" cy="533400"/>
          </a:xfrm>
          <a:prstGeom prst="ellipse">
            <a:avLst/>
          </a:prstGeom>
          <a:solidFill>
            <a:schemeClr val="bg1"/>
          </a:solidFill>
          <a:ln w="19050">
            <a:solidFill>
              <a:srgbClr val="FF00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9" name="Rectangle 8"/>
          <p:cNvSpPr>
            <a:spLocks noChangeArrowheads="1"/>
          </p:cNvSpPr>
          <p:nvPr/>
        </p:nvSpPr>
        <p:spPr bwMode="auto">
          <a:xfrm>
            <a:off x="2474243" y="3289920"/>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t>
            </a:r>
            <a:r>
              <a:rPr lang="fr-FR" altLang="en-US" dirty="0" err="1">
                <a:solidFill>
                  <a:srgbClr val="333399"/>
                </a:solidFill>
                <a:latin typeface="+mn-lt"/>
              </a:rPr>
              <a:t>makes</a:t>
            </a:r>
            <a:r>
              <a:rPr lang="fr-FR" altLang="en-US" dirty="0">
                <a:solidFill>
                  <a:srgbClr val="333399"/>
                </a:solidFill>
                <a:latin typeface="+mn-lt"/>
              </a:rPr>
              <a:t> </a:t>
            </a:r>
            <a:r>
              <a:rPr lang="fr-FR" altLang="en-US" dirty="0" err="1">
                <a:solidFill>
                  <a:srgbClr val="333399"/>
                </a:solidFill>
                <a:latin typeface="+mn-lt"/>
              </a:rPr>
              <a:t>formal</a:t>
            </a:r>
            <a:r>
              <a:rPr lang="fr-FR" altLang="en-US" dirty="0">
                <a:solidFill>
                  <a:srgbClr val="333399"/>
                </a:solidFill>
                <a:latin typeface="+mn-lt"/>
              </a:rPr>
              <a:t> </a:t>
            </a:r>
            <a:r>
              <a:rPr lang="fr-FR" altLang="en-US" dirty="0" err="1">
                <a:solidFill>
                  <a:srgbClr val="333399"/>
                </a:solidFill>
                <a:latin typeface="+mn-lt"/>
              </a:rPr>
              <a:t>proposal</a:t>
            </a:r>
            <a:r>
              <a:rPr lang="fr-FR" altLang="en-US" dirty="0">
                <a:solidFill>
                  <a:srgbClr val="333399"/>
                </a:solidFill>
                <a:latin typeface="+mn-lt"/>
              </a:rPr>
              <a:t> </a:t>
            </a:r>
            <a:endParaRPr lang="en-GB" altLang="en-US" dirty="0">
              <a:solidFill>
                <a:srgbClr val="333399"/>
              </a:solidFill>
              <a:latin typeface="+mn-lt"/>
            </a:endParaRPr>
          </a:p>
        </p:txBody>
      </p:sp>
      <p:sp>
        <p:nvSpPr>
          <p:cNvPr id="8200" name="Oval 14"/>
          <p:cNvSpPr>
            <a:spLocks noChangeArrowheads="1"/>
          </p:cNvSpPr>
          <p:nvPr/>
        </p:nvSpPr>
        <p:spPr bwMode="auto">
          <a:xfrm>
            <a:off x="2153667" y="4048348"/>
            <a:ext cx="4876800" cy="533400"/>
          </a:xfrm>
          <a:prstGeom prst="ellipse">
            <a:avLst/>
          </a:prstGeom>
          <a:solidFill>
            <a:schemeClr val="bg1"/>
          </a:solidFill>
          <a:ln w="19050">
            <a:solidFill>
              <a:srgbClr val="FF80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fr-FR" altLang="en-US" b="0">
              <a:solidFill>
                <a:srgbClr val="333399"/>
              </a:solidFill>
              <a:latin typeface="+mn-lt"/>
            </a:endParaRPr>
          </a:p>
        </p:txBody>
      </p:sp>
      <p:sp>
        <p:nvSpPr>
          <p:cNvPr id="8201" name="Rectangle 9"/>
          <p:cNvSpPr>
            <a:spLocks noChangeArrowheads="1"/>
          </p:cNvSpPr>
          <p:nvPr/>
        </p:nvSpPr>
        <p:spPr bwMode="auto">
          <a:xfrm>
            <a:off x="2342356" y="4124548"/>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Parliament and Council of </a:t>
            </a:r>
            <a:r>
              <a:rPr lang="fr-FR" altLang="en-US" dirty="0" err="1">
                <a:solidFill>
                  <a:srgbClr val="333399"/>
                </a:solidFill>
                <a:latin typeface="+mn-lt"/>
              </a:rPr>
              <a:t>Ministers</a:t>
            </a:r>
            <a:r>
              <a:rPr lang="fr-FR" altLang="en-US" dirty="0">
                <a:solidFill>
                  <a:srgbClr val="333399"/>
                </a:solidFill>
                <a:latin typeface="+mn-lt"/>
              </a:rPr>
              <a:t>: </a:t>
            </a:r>
            <a:r>
              <a:rPr lang="fr-FR" altLang="en-US" dirty="0" err="1">
                <a:solidFill>
                  <a:srgbClr val="333399"/>
                </a:solidFill>
                <a:latin typeface="+mn-lt"/>
              </a:rPr>
              <a:t>decide</a:t>
            </a:r>
            <a:r>
              <a:rPr lang="fr-FR" altLang="en-US" dirty="0">
                <a:solidFill>
                  <a:srgbClr val="333399"/>
                </a:solidFill>
                <a:latin typeface="+mn-lt"/>
              </a:rPr>
              <a:t> </a:t>
            </a:r>
            <a:r>
              <a:rPr lang="fr-FR" altLang="en-US" dirty="0" err="1">
                <a:solidFill>
                  <a:srgbClr val="333399"/>
                </a:solidFill>
                <a:latin typeface="+mn-lt"/>
              </a:rPr>
              <a:t>jointly</a:t>
            </a:r>
            <a:r>
              <a:rPr lang="fr-FR" altLang="en-US" dirty="0">
                <a:solidFill>
                  <a:srgbClr val="333399"/>
                </a:solidFill>
                <a:latin typeface="+mn-lt"/>
              </a:rPr>
              <a:t> </a:t>
            </a:r>
            <a:endParaRPr lang="en-GB" altLang="en-US" dirty="0">
              <a:solidFill>
                <a:srgbClr val="333399"/>
              </a:solidFill>
              <a:latin typeface="+mn-lt"/>
            </a:endParaRPr>
          </a:p>
        </p:txBody>
      </p:sp>
      <p:sp>
        <p:nvSpPr>
          <p:cNvPr id="8202" name="Rectangle 11"/>
          <p:cNvSpPr>
            <a:spLocks noChangeArrowheads="1"/>
          </p:cNvSpPr>
          <p:nvPr/>
        </p:nvSpPr>
        <p:spPr bwMode="auto">
          <a:xfrm>
            <a:off x="2339752" y="582178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and Court of Justice: monitor </a:t>
            </a:r>
            <a:r>
              <a:rPr lang="fr-FR" altLang="en-US" dirty="0" err="1">
                <a:solidFill>
                  <a:srgbClr val="333399"/>
                </a:solidFill>
                <a:latin typeface="+mn-lt"/>
              </a:rPr>
              <a:t>implementation</a:t>
            </a:r>
            <a:endParaRPr lang="en-GB" altLang="en-US" dirty="0">
              <a:solidFill>
                <a:srgbClr val="333399"/>
              </a:solidFill>
              <a:latin typeface="+mn-lt"/>
            </a:endParaRPr>
          </a:p>
        </p:txBody>
      </p:sp>
      <p:sp>
        <p:nvSpPr>
          <p:cNvPr id="8203" name="Oval 16"/>
          <p:cNvSpPr>
            <a:spLocks noChangeArrowheads="1"/>
          </p:cNvSpPr>
          <p:nvPr/>
        </p:nvSpPr>
        <p:spPr bwMode="auto">
          <a:xfrm>
            <a:off x="2325340" y="5745584"/>
            <a:ext cx="4876800" cy="533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4" name="Oval 15"/>
          <p:cNvSpPr>
            <a:spLocks noChangeArrowheads="1"/>
          </p:cNvSpPr>
          <p:nvPr/>
        </p:nvSpPr>
        <p:spPr bwMode="auto">
          <a:xfrm>
            <a:off x="2162175" y="4869904"/>
            <a:ext cx="4876800" cy="533400"/>
          </a:xfrm>
          <a:prstGeom prst="ellipse">
            <a:avLst/>
          </a:prstGeom>
          <a:solidFill>
            <a:schemeClr val="bg1"/>
          </a:solidFill>
          <a:ln w="19050">
            <a:solidFill>
              <a:srgbClr val="00FF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5" name="Rectangle 10"/>
          <p:cNvSpPr>
            <a:spLocks noChangeArrowheads="1"/>
          </p:cNvSpPr>
          <p:nvPr/>
        </p:nvSpPr>
        <p:spPr bwMode="auto">
          <a:xfrm>
            <a:off x="2363440" y="494610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National </a:t>
            </a:r>
            <a:r>
              <a:rPr lang="fr-FR" altLang="en-US" dirty="0" err="1">
                <a:solidFill>
                  <a:srgbClr val="333399"/>
                </a:solidFill>
                <a:latin typeface="+mn-lt"/>
              </a:rPr>
              <a:t>or</a:t>
            </a:r>
            <a:r>
              <a:rPr lang="fr-FR" altLang="en-US" dirty="0">
                <a:solidFill>
                  <a:srgbClr val="333399"/>
                </a:solidFill>
                <a:latin typeface="+mn-lt"/>
              </a:rPr>
              <a:t> local </a:t>
            </a:r>
            <a:r>
              <a:rPr lang="fr-FR" altLang="en-US" dirty="0" err="1">
                <a:solidFill>
                  <a:srgbClr val="333399"/>
                </a:solidFill>
                <a:latin typeface="+mn-lt"/>
              </a:rPr>
              <a:t>authorities</a:t>
            </a:r>
            <a:r>
              <a:rPr lang="fr-FR" altLang="en-US" dirty="0">
                <a:solidFill>
                  <a:srgbClr val="333399"/>
                </a:solidFill>
                <a:latin typeface="+mn-lt"/>
              </a:rPr>
              <a:t>: </a:t>
            </a:r>
            <a:r>
              <a:rPr lang="fr-FR" altLang="en-US" dirty="0" err="1">
                <a:solidFill>
                  <a:srgbClr val="333399"/>
                </a:solidFill>
                <a:latin typeface="+mn-lt"/>
              </a:rPr>
              <a:t>implement</a:t>
            </a:r>
            <a:endParaRPr lang="en-GB" altLang="en-US" dirty="0">
              <a:solidFill>
                <a:srgbClr val="333399"/>
              </a:solidFill>
              <a:latin typeface="+mn-lt"/>
            </a:endParaRPr>
          </a:p>
        </p:txBody>
      </p:sp>
      <p:sp>
        <p:nvSpPr>
          <p:cNvPr id="8206" name="Line 30"/>
          <p:cNvSpPr>
            <a:spLocks noChangeShapeType="1"/>
          </p:cNvSpPr>
          <p:nvPr/>
        </p:nvSpPr>
        <p:spPr bwMode="auto">
          <a:xfrm>
            <a:off x="4600575" y="38850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207" name="Line 31"/>
          <p:cNvSpPr>
            <a:spLocks noChangeShapeType="1"/>
          </p:cNvSpPr>
          <p:nvPr/>
        </p:nvSpPr>
        <p:spPr bwMode="auto">
          <a:xfrm>
            <a:off x="4600575" y="47359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208" name="Line 32"/>
          <p:cNvSpPr>
            <a:spLocks noChangeShapeType="1"/>
          </p:cNvSpPr>
          <p:nvPr/>
        </p:nvSpPr>
        <p:spPr bwMode="auto">
          <a:xfrm>
            <a:off x="4600575" y="55741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2" name="TextBox 1"/>
          <p:cNvSpPr txBox="1"/>
          <p:nvPr/>
        </p:nvSpPr>
        <p:spPr>
          <a:xfrm>
            <a:off x="322783" y="1484784"/>
            <a:ext cx="7345561" cy="523220"/>
          </a:xfrm>
          <a:prstGeom prst="rect">
            <a:avLst/>
          </a:prstGeom>
          <a:noFill/>
        </p:spPr>
        <p:txBody>
          <a:bodyPr wrap="square" rtlCol="0">
            <a:spAutoFit/>
          </a:bodyPr>
          <a:lstStyle/>
          <a:p>
            <a:r>
              <a:rPr lang="en-GB" sz="2800" b="1" dirty="0"/>
              <a:t>How EU laws are made</a:t>
            </a:r>
          </a:p>
        </p:txBody>
      </p:sp>
    </p:spTree>
    <p:extLst>
      <p:ext uri="{BB962C8B-B14F-4D97-AF65-F5344CB8AC3E}">
        <p14:creationId xmlns:p14="http://schemas.microsoft.com/office/powerpoint/2010/main" val="959431366"/>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532</TotalTime>
  <Words>484</Words>
  <Application>Microsoft Office PowerPoint</Application>
  <PresentationFormat>On-screen Show (4:3)</PresentationFormat>
  <Paragraphs>63</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Verdana</vt:lpstr>
      <vt:lpstr>Webdings</vt:lpstr>
      <vt:lpstr>Blank</vt:lpstr>
      <vt:lpstr>Role-play on EU  decision-making</vt:lpstr>
      <vt:lpstr>European Union: 27 countries </vt:lpstr>
      <vt:lpstr>Population in millions (2019) 446 million in total </vt:lpstr>
      <vt:lpstr>PowerPoint Presentation</vt:lpstr>
      <vt:lpstr>Three key players</vt:lpstr>
      <vt:lpstr>The European Parliament – voice of the people</vt:lpstr>
      <vt:lpstr>Council of Ministers – voice of the Member States</vt:lpstr>
      <vt:lpstr>The European Commission – promoting the common interest</vt:lpstr>
      <vt:lpstr>PowerPoint Presentation</vt:lpstr>
      <vt:lpstr>PowerPoint Presentation</vt:lpstr>
      <vt:lpstr>  Problem European Commission:   Difference in chocolate production between countries: cocoa butter vs. other vegetable fats  Chocolate that contains vegetable fats that do not originate from cocoa, is not allowed to be called ‘chocolate’ in some countries and may therefore not be sold in these countries.  </vt:lpstr>
      <vt:lpstr>   - Companies from Member States are allowed to make chocolate with other vegetable fats  (meaning: they may replace cocoa butter)   - Member States must allow chocolate in their market that contains other vegetable fats than  cocoa butter   (meaning: they may sell chocolate with other ingredients in other Member States and still call it chocolate)     </vt:lpstr>
      <vt:lpstr>You will now receive briefings -   please take a few minutes to read them.   Good luck!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INFELDT Madeleine (COMM-THE HAGUE)</dc:creator>
  <cp:lastModifiedBy>LANGER Liselotte Justine (COMM-THE HAGUE)</cp:lastModifiedBy>
  <cp:revision>61</cp:revision>
  <dcterms:created xsi:type="dcterms:W3CDTF">2015-09-01T10:36:18Z</dcterms:created>
  <dcterms:modified xsi:type="dcterms:W3CDTF">2020-04-15T10:30:52Z</dcterms:modified>
</cp:coreProperties>
</file>