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6"/>
  </p:notesMasterIdLst>
  <p:handoutMasterIdLst>
    <p:handoutMasterId r:id="rId17"/>
  </p:handoutMasterIdLst>
  <p:sldIdLst>
    <p:sldId id="269" r:id="rId3"/>
    <p:sldId id="272" r:id="rId4"/>
    <p:sldId id="273" r:id="rId5"/>
    <p:sldId id="27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0066"/>
    <a:srgbClr val="FFFFFF"/>
    <a:srgbClr val="0F5494"/>
    <a:srgbClr val="0000BC"/>
    <a:srgbClr val="0000DA"/>
    <a:srgbClr val="0000A4"/>
    <a:srgbClr val="3166CF"/>
    <a:srgbClr val="3E6FD2"/>
    <a:srgbClr val="2D5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0" d="100"/>
          <a:sy n="400" d="100"/>
        </p:scale>
        <p:origin x="-12660" y="-73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1.0.51\groupshare\Delivery%20Management\FWC%202%20-%20PO_2016-20_A5\SC149+369%20%20-%20Daily%20maintenance%20-%20COMM%20C1\EU%20in%20slides\graphs\14_EU%20population_Brexi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975308641975308E-2"/>
          <c:y val="6.1178578826431074E-2"/>
          <c:w val="0.96604938271604934"/>
          <c:h val="0.6349313533274034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086419753086419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B42-4BCC-AEE2-005D23B0B10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68,4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B42-4BCC-AEE2-005D23B0B100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B42-4BCC-AEE2-005D23B0B100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48,6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B42-4BCC-AEE2-005D23B0B100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0B42-4BCC-AEE2-005D23B0B100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19,1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B42-4BCC-AEE2-005D23B0B100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0B42-4BCC-AEE2-005D23B0B100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B42-4BCC-AEE2-005D23B0B100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10,4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219-4A39-99A6-0DB76A6A1EC1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B42-4BCC-AEE2-005D23B0B100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10,6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219-4A39-99A6-0DB76A6A1EC1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0B42-4BCC-AEE2-005D23B0B100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B42-4BCC-AEE2-005D23B0B100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B42-4BCC-AEE2-005D23B0B100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B42-4BCC-AEE2-005D23B0B100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smtClean="0"/>
                      <a:t>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219-4A39-99A6-0DB76A6A1EC1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smtClean="0"/>
                      <a:t>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219-4A39-99A6-0DB76A6A1EC1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0B42-4BCC-AEE2-005D23B0B100}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B42-4BCC-AEE2-005D23B0B100}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B42-4BCC-AEE2-005D23B0B100}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r>
                      <a:rPr lang="en-US" smtClean="0"/>
                      <a:t>2,9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219-4A39-99A6-0DB76A6A1EC1}"/>
                </c:ext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r>
                      <a:rPr lang="en-US" smtClean="0"/>
                      <a:t>0,7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219-4A39-99A6-0DB76A6A1EC1}"/>
                </c:ext>
              </c:extLst>
            </c:dLbl>
            <c:numFmt formatCode="#,##0.0;[Red]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 algn="ctr">
                  <a:defRPr lang="en-GB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'[14_EU population_Brexit.xlsx]NL'!$A$1:$A$27</c:f>
              <c:strCache>
                <c:ptCount val="27"/>
                <c:pt idx="0">
                  <c:v>Duitsland</c:v>
                </c:pt>
                <c:pt idx="1">
                  <c:v>Frankrijk</c:v>
                </c:pt>
                <c:pt idx="2">
                  <c:v>Italië</c:v>
                </c:pt>
                <c:pt idx="3">
                  <c:v>Spanje</c:v>
                </c:pt>
                <c:pt idx="4">
                  <c:v>Polen</c:v>
                </c:pt>
                <c:pt idx="5">
                  <c:v>Roemenië</c:v>
                </c:pt>
                <c:pt idx="6">
                  <c:v>Nederland</c:v>
                </c:pt>
                <c:pt idx="7">
                  <c:v>België</c:v>
                </c:pt>
                <c:pt idx="8">
                  <c:v>Griekenland</c:v>
                </c:pt>
                <c:pt idx="9">
                  <c:v>Tsjechië</c:v>
                </c:pt>
                <c:pt idx="10">
                  <c:v>Portugal</c:v>
                </c:pt>
                <c:pt idx="11">
                  <c:v>Zweden</c:v>
                </c:pt>
                <c:pt idx="12">
                  <c:v>Hongarije</c:v>
                </c:pt>
                <c:pt idx="13">
                  <c:v>Oostenrijk</c:v>
                </c:pt>
                <c:pt idx="14">
                  <c:v>Bulgarije</c:v>
                </c:pt>
                <c:pt idx="15">
                  <c:v>Denemarken</c:v>
                </c:pt>
                <c:pt idx="16">
                  <c:v>Finland</c:v>
                </c:pt>
                <c:pt idx="17">
                  <c:v>Slowakije</c:v>
                </c:pt>
                <c:pt idx="18">
                  <c:v>Ierland</c:v>
                </c:pt>
                <c:pt idx="19">
                  <c:v>Kroatië</c:v>
                </c:pt>
                <c:pt idx="20">
                  <c:v>Litouwen</c:v>
                </c:pt>
                <c:pt idx="21">
                  <c:v>Slovenië</c:v>
                </c:pt>
                <c:pt idx="22">
                  <c:v>Letland</c:v>
                </c:pt>
                <c:pt idx="23">
                  <c:v>Estland</c:v>
                </c:pt>
                <c:pt idx="24">
                  <c:v>Cyprus</c:v>
                </c:pt>
                <c:pt idx="25">
                  <c:v>Luxembourg</c:v>
                </c:pt>
                <c:pt idx="26">
                  <c:v>Malta</c:v>
                </c:pt>
              </c:strCache>
            </c:strRef>
          </c:cat>
          <c:val>
            <c:numRef>
              <c:f>'[14_EU population_Brexit.xlsx]NL'!$D$1:$D$27</c:f>
              <c:numCache>
                <c:formatCode>General</c:formatCode>
                <c:ptCount val="27"/>
                <c:pt idx="0">
                  <c:v>82.9</c:v>
                </c:pt>
                <c:pt idx="1">
                  <c:v>67.2</c:v>
                </c:pt>
                <c:pt idx="2">
                  <c:v>60.4</c:v>
                </c:pt>
                <c:pt idx="3">
                  <c:v>46.7</c:v>
                </c:pt>
                <c:pt idx="4">
                  <c:v>38</c:v>
                </c:pt>
                <c:pt idx="5">
                  <c:v>19.5</c:v>
                </c:pt>
                <c:pt idx="6">
                  <c:v>17.2</c:v>
                </c:pt>
                <c:pt idx="7">
                  <c:v>11.4</c:v>
                </c:pt>
                <c:pt idx="8">
                  <c:v>10.7</c:v>
                </c:pt>
                <c:pt idx="9">
                  <c:v>10.6</c:v>
                </c:pt>
                <c:pt idx="10">
                  <c:v>10.3</c:v>
                </c:pt>
                <c:pt idx="11">
                  <c:v>10.1</c:v>
                </c:pt>
                <c:pt idx="12">
                  <c:v>9.8000000000000007</c:v>
                </c:pt>
                <c:pt idx="13">
                  <c:v>8.8000000000000007</c:v>
                </c:pt>
                <c:pt idx="14">
                  <c:v>7.1</c:v>
                </c:pt>
                <c:pt idx="15">
                  <c:v>5.8</c:v>
                </c:pt>
                <c:pt idx="16">
                  <c:v>5.5</c:v>
                </c:pt>
                <c:pt idx="17">
                  <c:v>5.4</c:v>
                </c:pt>
                <c:pt idx="18">
                  <c:v>4.8</c:v>
                </c:pt>
                <c:pt idx="19">
                  <c:v>4.0999999999999996</c:v>
                </c:pt>
                <c:pt idx="20">
                  <c:v>2.8</c:v>
                </c:pt>
                <c:pt idx="21">
                  <c:v>2.1</c:v>
                </c:pt>
                <c:pt idx="22">
                  <c:v>1.9</c:v>
                </c:pt>
                <c:pt idx="23">
                  <c:v>1.3</c:v>
                </c:pt>
                <c:pt idx="24">
                  <c:v>0.9</c:v>
                </c:pt>
                <c:pt idx="25">
                  <c:v>0.6</c:v>
                </c:pt>
                <c:pt idx="2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19-4FFA-988B-297B1BA9C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-27"/>
        <c:axId val="974523568"/>
        <c:axId val="974523960"/>
      </c:barChart>
      <c:catAx>
        <c:axId val="97452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nl-NL"/>
          </a:p>
        </c:txPr>
        <c:crossAx val="974523960"/>
        <c:crosses val="autoZero"/>
        <c:auto val="1"/>
        <c:lblAlgn val="ctr"/>
        <c:lblOffset val="100"/>
        <c:noMultiLvlLbl val="0"/>
      </c:catAx>
      <c:valAx>
        <c:axId val="974523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7452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04CD26B0-42F2-437A-A735-2E0866E2E3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2560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860C6D0A-501B-4412-B201-7FE055E2F91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8148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9F9166-8D5C-4C9B-9E25-BC62AF50A4FD}" type="slidenum">
              <a:rPr kumimoji="0" lang="fr-F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742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637" indent="-288322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328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4602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591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723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854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86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117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7E6D7D4-73C3-4229-8EBC-CBBDDAB02641}" type="slidenum">
              <a:rPr lang="en-GB" altLang="nl-NL" smtClean="0"/>
              <a:pPr algn="r" eaLnBrk="1" hangingPunct="1">
                <a:spcBef>
                  <a:spcPct val="0"/>
                </a:spcBef>
              </a:pPr>
              <a:t>13</a:t>
            </a:fld>
            <a:endParaRPr lang="en-GB" altLang="nl-NL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637" indent="-288322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328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4602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591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723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854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86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117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434AFF1-1ED3-416C-84B8-0CDB0B317D56}" type="slidenum">
              <a:rPr lang="fr-FR" altLang="nl-NL" smtClean="0"/>
              <a:pPr algn="r" eaLnBrk="1" hangingPunct="1">
                <a:spcBef>
                  <a:spcPct val="0"/>
                </a:spcBef>
              </a:pPr>
              <a:t>5</a:t>
            </a:fld>
            <a:endParaRPr lang="fr-FR" altLang="nl-NL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637" indent="-288322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328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4602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591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723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854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86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117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5DCAC3D-56C2-4D7D-AB64-3E186A077349}" type="slidenum">
              <a:rPr lang="fr-FR" altLang="nl-NL" smtClean="0"/>
              <a:pPr algn="r" eaLnBrk="1" hangingPunct="1">
                <a:spcBef>
                  <a:spcPct val="0"/>
                </a:spcBef>
              </a:pPr>
              <a:t>6</a:t>
            </a:fld>
            <a:endParaRPr lang="fr-FR" altLang="nl-NL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637" indent="-288322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328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4602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591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723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854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86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117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27A03C-C6B2-4768-9DB3-F137F0FDA419}" type="slidenum">
              <a:rPr lang="fr-FR" altLang="nl-NL" smtClean="0"/>
              <a:pPr algn="r" eaLnBrk="1" hangingPunct="1">
                <a:spcBef>
                  <a:spcPct val="0"/>
                </a:spcBef>
              </a:pPr>
              <a:t>7</a:t>
            </a:fld>
            <a:endParaRPr lang="fr-FR" altLang="nl-NL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637" indent="-288322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328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4602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591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723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854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86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117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8CAD713-5A7B-4BCB-A33F-EA462A67E63B}" type="slidenum">
              <a:rPr lang="fr-FR" altLang="nl-NL" smtClean="0"/>
              <a:pPr algn="r" eaLnBrk="1" hangingPunct="1">
                <a:spcBef>
                  <a:spcPct val="0"/>
                </a:spcBef>
              </a:pPr>
              <a:t>8</a:t>
            </a:fld>
            <a:endParaRPr lang="fr-FR" altLang="nl-NL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637" indent="-288322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328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4602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591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723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854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86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117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FCB0BB-5178-4A6C-B2E9-E94D38A2C2C1}" type="slidenum">
              <a:rPr lang="fr-FR" altLang="nl-NL" smtClean="0"/>
              <a:pPr algn="r" eaLnBrk="1" hangingPunct="1">
                <a:spcBef>
                  <a:spcPct val="0"/>
                </a:spcBef>
              </a:pPr>
              <a:t>9</a:t>
            </a:fld>
            <a:endParaRPr lang="fr-FR" altLang="nl-NL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637" indent="-288322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328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4602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591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723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854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86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117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82EDF5E-FE44-4735-876C-891E33F1A708}" type="slidenum">
              <a:rPr lang="en-GB" altLang="nl-NL" smtClean="0"/>
              <a:pPr algn="r" eaLnBrk="1" hangingPunct="1">
                <a:spcBef>
                  <a:spcPct val="0"/>
                </a:spcBef>
              </a:pPr>
              <a:t>10</a:t>
            </a:fld>
            <a:endParaRPr lang="en-GB" altLang="nl-NL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637" indent="-288322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328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4602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591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723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854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86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117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E8E283-2AFB-4F27-899D-EC38CBD3BCFB}" type="slidenum">
              <a:rPr lang="en-GB" altLang="nl-NL" smtClean="0"/>
              <a:pPr algn="r" eaLnBrk="1" hangingPunct="1">
                <a:spcBef>
                  <a:spcPct val="0"/>
                </a:spcBef>
              </a:pPr>
              <a:t>11</a:t>
            </a:fld>
            <a:endParaRPr lang="en-GB" altLang="nl-NL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637" indent="-288322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328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4602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591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723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854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86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117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4DE0A3C-87F1-461E-A8C1-854CF54BE8CA}" type="slidenum">
              <a:rPr lang="en-GB" altLang="nl-NL" smtClean="0"/>
              <a:pPr algn="r" eaLnBrk="1" hangingPunct="1">
                <a:spcBef>
                  <a:spcPct val="0"/>
                </a:spcBef>
              </a:pPr>
              <a:t>12</a:t>
            </a:fld>
            <a:endParaRPr lang="en-GB" altLang="nl-NL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" y="981075"/>
            <a:ext cx="12240684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1" y="258764"/>
            <a:ext cx="1915583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27651" y="2565401"/>
            <a:ext cx="6720416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14917" y="3716339"/>
            <a:ext cx="11377083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3AFEDA31-1E59-417A-8775-02A0DF554FC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689600" y="6659563"/>
            <a:ext cx="814917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F0F84-3E78-4833-964A-BA20837D28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931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0152" y="1339850"/>
            <a:ext cx="2762249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1339850"/>
            <a:ext cx="8089900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42F4B-2E0B-4865-93BC-EA14B1994E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9671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" y="981075"/>
            <a:ext cx="12240684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2" y="258766"/>
            <a:ext cx="1915583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27651" y="2565403"/>
            <a:ext cx="6720416" cy="790575"/>
          </a:xfrm>
        </p:spPr>
        <p:txBody>
          <a:bodyPr/>
          <a:lstStyle>
            <a:lvl1pPr marL="2381">
              <a:defRPr sz="57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14917" y="3716341"/>
            <a:ext cx="11377083" cy="1728787"/>
          </a:xfrm>
        </p:spPr>
        <p:txBody>
          <a:bodyPr/>
          <a:lstStyle>
            <a:lvl1pPr marL="0" indent="0">
              <a:buFontTx/>
              <a:buNone/>
              <a:defRPr sz="225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3AFEDA31-1E59-417A-8775-02A0DF554FC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689600" y="6659563"/>
            <a:ext cx="814917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10632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ED870-6F33-4D3B-BA8B-B843EFB91A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259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FE96A-5BF1-4E52-A840-58E460ECDD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407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492378"/>
            <a:ext cx="5384800" cy="35290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492378"/>
            <a:ext cx="5384800" cy="35290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41F3C-3589-4C71-8FAA-5EBAF0FF91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3624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C346C-9CA2-4CC8-9232-5D6AAD307A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9273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2E632-D51A-431A-9066-EB9F4EE865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1437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EEB58-8061-4942-9DAB-A0B05BD45E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0157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0EF2B-931A-46A3-AD4F-93E67127C7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470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ED870-6F33-4D3B-BA8B-B843EFB91A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7474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5F6E3-AA20-4D74-854D-61659B3391A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5057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F0F84-3E78-4833-964A-BA20837D28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5913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0153" y="1339850"/>
            <a:ext cx="2762249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1339850"/>
            <a:ext cx="8089900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42F4B-2E0B-4865-93BC-EA14B1994E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901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FE96A-5BF1-4E52-A840-58E460ECDD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980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492376"/>
            <a:ext cx="53848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492376"/>
            <a:ext cx="53848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41F3C-3589-4C71-8FAA-5EBAF0FF91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516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C346C-9CA2-4CC8-9232-5D6AAD307A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574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2E632-D51A-431A-9066-EB9F4EE865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959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EEB58-8061-4942-9DAB-A0B05BD45E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4944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0EF2B-931A-46A3-AD4F-93E67127C7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416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5F6E3-AA20-4D74-854D-61659B3391A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637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1339850"/>
            <a:ext cx="109728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492376"/>
            <a:ext cx="109728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F8FBBED1-2EAC-40CA-B6C7-BAF383EFB79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5683251" y="6659564"/>
            <a:ext cx="814916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1" y="258764"/>
            <a:ext cx="1915583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1339850"/>
            <a:ext cx="109728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492378"/>
            <a:ext cx="109728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chemeClr val="tx1"/>
                </a:solidFill>
                <a:latin typeface="Arial" charset="0"/>
              </a:defRPr>
            </a:lvl1pPr>
          </a:lstStyle>
          <a:p>
            <a:fld id="{F8FBBED1-2EAC-40CA-B6C7-BAF383EFB79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5683251" y="6659566"/>
            <a:ext cx="814916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2" y="258766"/>
            <a:ext cx="1915583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23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2690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+mj-lt"/>
          <a:ea typeface="+mj-ea"/>
          <a:cs typeface="+mj-cs"/>
        </a:defRPr>
      </a:lvl1pPr>
      <a:lvl2pPr marL="2690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2pPr>
      <a:lvl3pPr marL="2690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3pPr>
      <a:lvl4pPr marL="2690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4pPr>
      <a:lvl5pPr marL="2690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5pPr>
      <a:lvl6pPr marL="6119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6pPr>
      <a:lvl7pPr marL="9548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7pPr>
      <a:lvl8pPr marL="12977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8pPr>
      <a:lvl9pPr marL="16406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800" i="1">
          <a:solidFill>
            <a:srgbClr val="0F5494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1500" b="1">
          <a:solidFill>
            <a:srgbClr val="0F5494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defRPr sz="1050">
          <a:solidFill>
            <a:srgbClr val="0F5494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207568" y="2132856"/>
            <a:ext cx="7992888" cy="1872208"/>
          </a:xfrm>
        </p:spPr>
        <p:txBody>
          <a:bodyPr/>
          <a:lstStyle/>
          <a:p>
            <a:pPr algn="ctr"/>
            <a:r>
              <a:rPr lang="en-GB" altLang="en-US" sz="6000" dirty="0" err="1"/>
              <a:t>Rollenspel</a:t>
            </a:r>
            <a:r>
              <a:rPr lang="en-GB" altLang="en-US" sz="6000" dirty="0"/>
              <a:t> EU</a:t>
            </a:r>
            <a:br>
              <a:rPr lang="en-GB" altLang="en-US" sz="6000" dirty="0"/>
            </a:br>
            <a:r>
              <a:rPr lang="en-GB" altLang="en-US" sz="1000" dirty="0"/>
              <a:t/>
            </a:r>
            <a:br>
              <a:rPr lang="en-GB" altLang="en-US" sz="1000" dirty="0"/>
            </a:br>
            <a:r>
              <a:rPr lang="en-GB" altLang="en-US" sz="6000" dirty="0" err="1"/>
              <a:t>besluitvorming</a:t>
            </a:r>
            <a:r>
              <a:rPr lang="en-GB" altLang="en-US" sz="6000" dirty="0"/>
              <a:t/>
            </a:r>
            <a:br>
              <a:rPr lang="en-GB" altLang="en-US" sz="6000" dirty="0"/>
            </a:br>
            <a:r>
              <a:rPr lang="en-GB" altLang="en-US" sz="1000" dirty="0"/>
              <a:t>https://www.youtube.com/watch?v=tTcLHtcux0k</a:t>
            </a:r>
          </a:p>
        </p:txBody>
      </p:sp>
    </p:spTree>
    <p:extLst>
      <p:ext uri="{BB962C8B-B14F-4D97-AF65-F5344CB8AC3E}">
        <p14:creationId xmlns:p14="http://schemas.microsoft.com/office/powerpoint/2010/main" val="26497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european-council-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3139852"/>
            <a:ext cx="5173662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 txBox="1">
            <a:spLocks noChangeArrowheads="1"/>
          </p:cNvSpPr>
          <p:nvPr/>
        </p:nvSpPr>
        <p:spPr bwMode="auto">
          <a:xfrm>
            <a:off x="2207569" y="1493912"/>
            <a:ext cx="7427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>
                <a:solidFill>
                  <a:srgbClr val="0F5494"/>
                </a:solidFill>
              </a:rPr>
              <a:t>Rollenspel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0F5494"/>
                </a:solidFill>
              </a:rPr>
              <a:t/>
            </a:r>
            <a:br>
              <a:rPr lang="nl-NL" altLang="nl-NL" sz="1000" dirty="0">
                <a:solidFill>
                  <a:srgbClr val="0F5494"/>
                </a:solidFill>
              </a:rPr>
            </a:br>
            <a:r>
              <a:rPr lang="nl-NL" altLang="nl-NL" sz="2800" dirty="0">
                <a:solidFill>
                  <a:srgbClr val="0F5494"/>
                </a:solidFill>
              </a:rPr>
              <a:t>EU besluitvorming</a:t>
            </a:r>
          </a:p>
        </p:txBody>
      </p:sp>
    </p:spTree>
    <p:extLst>
      <p:ext uri="{BB962C8B-B14F-4D97-AF65-F5344CB8AC3E}">
        <p14:creationId xmlns:p14="http://schemas.microsoft.com/office/powerpoint/2010/main" val="225813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2755702"/>
            <a:ext cx="8497888" cy="3049563"/>
          </a:xfrm>
        </p:spPr>
        <p:txBody>
          <a:bodyPr/>
          <a:lstStyle/>
          <a:p>
            <a:pPr algn="ctr"/>
            <a:r>
              <a:rPr lang="nl-NL" altLang="nl-NL" sz="3100" dirty="0">
                <a:solidFill>
                  <a:srgbClr val="663300"/>
                </a:solidFill>
              </a:rPr>
              <a:t/>
            </a:r>
            <a:br>
              <a:rPr lang="nl-NL" altLang="nl-NL" sz="3100" dirty="0">
                <a:solidFill>
                  <a:srgbClr val="663300"/>
                </a:solidFill>
              </a:rPr>
            </a:br>
            <a:r>
              <a:rPr lang="nl-NL" altLang="nl-NL" sz="2000" dirty="0">
                <a:solidFill>
                  <a:srgbClr val="333399"/>
                </a:solidFill>
              </a:rPr>
              <a:t>Probleem Europese Commissie:</a:t>
            </a:r>
            <a:br>
              <a:rPr lang="nl-NL" altLang="nl-NL" sz="2000" dirty="0">
                <a:solidFill>
                  <a:srgbClr val="333399"/>
                </a:solidFill>
              </a:rPr>
            </a:br>
            <a:r>
              <a:rPr lang="nl-NL" altLang="nl-NL" sz="2000" b="0" dirty="0">
                <a:solidFill>
                  <a:srgbClr val="333399"/>
                </a:solidFill>
              </a:rPr>
              <a:t/>
            </a:r>
            <a:br>
              <a:rPr lang="nl-NL" altLang="nl-NL" sz="2000" b="0" dirty="0">
                <a:solidFill>
                  <a:srgbClr val="333399"/>
                </a:solidFill>
              </a:rPr>
            </a:br>
            <a:r>
              <a:rPr lang="nl-NL" altLang="nl-NL" sz="2000" dirty="0">
                <a:solidFill>
                  <a:srgbClr val="333399"/>
                </a:solidFill>
              </a:rPr>
              <a:t>Verschil in chocoladeproductie </a:t>
            </a:r>
            <a:br>
              <a:rPr lang="nl-NL" altLang="nl-NL" sz="2000" dirty="0">
                <a:solidFill>
                  <a:srgbClr val="333399"/>
                </a:solidFill>
              </a:rPr>
            </a:br>
            <a:r>
              <a:rPr lang="nl-NL" altLang="nl-NL" sz="2000" dirty="0">
                <a:solidFill>
                  <a:srgbClr val="333399"/>
                </a:solidFill>
              </a:rPr>
              <a:t>(cacaoboter vs. plantaardige vetten)</a:t>
            </a:r>
            <a:br>
              <a:rPr lang="nl-NL" altLang="nl-NL" sz="2000" dirty="0">
                <a:solidFill>
                  <a:srgbClr val="333399"/>
                </a:solidFill>
              </a:rPr>
            </a:br>
            <a:r>
              <a:rPr lang="nl-NL" altLang="nl-NL" sz="2000" b="0" dirty="0">
                <a:solidFill>
                  <a:srgbClr val="333399"/>
                </a:solidFill>
              </a:rPr>
              <a:t/>
            </a:r>
            <a:br>
              <a:rPr lang="nl-NL" altLang="nl-NL" sz="2000" b="0" dirty="0">
                <a:solidFill>
                  <a:srgbClr val="333399"/>
                </a:solidFill>
              </a:rPr>
            </a:br>
            <a:r>
              <a:rPr lang="nl-NL" altLang="nl-NL" sz="2000" dirty="0">
                <a:solidFill>
                  <a:srgbClr val="333399"/>
                </a:solidFill>
              </a:rPr>
              <a:t>Chocolade die plantaardige vetten bevat die niet van cacao afkomstig zijn mag in bepaalde landen geen ´chocolade´ heten en er daarom ook niet worden verkocht.</a:t>
            </a:r>
            <a:br>
              <a:rPr lang="nl-NL" altLang="nl-NL" sz="2000" dirty="0">
                <a:solidFill>
                  <a:srgbClr val="333399"/>
                </a:solidFill>
              </a:rPr>
            </a:br>
            <a:endParaRPr lang="en-GB" altLang="nl-NL" sz="2000" dirty="0">
              <a:solidFill>
                <a:srgbClr val="333399"/>
              </a:solidFill>
            </a:endParaRPr>
          </a:p>
        </p:txBody>
      </p:sp>
      <p:sp>
        <p:nvSpPr>
          <p:cNvPr id="10243" name="Rectangle 2"/>
          <p:cNvSpPr txBox="1">
            <a:spLocks noChangeArrowheads="1"/>
          </p:cNvSpPr>
          <p:nvPr/>
        </p:nvSpPr>
        <p:spPr bwMode="auto">
          <a:xfrm>
            <a:off x="1836440" y="1493912"/>
            <a:ext cx="7427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>
                <a:solidFill>
                  <a:srgbClr val="0F5494"/>
                </a:solidFill>
                <a:latin typeface="+mj-lt"/>
                <a:ea typeface="+mj-ea"/>
                <a:cs typeface="+mj-cs"/>
              </a:rPr>
              <a:t>EU interne markt: </a:t>
            </a:r>
            <a:br>
              <a:rPr lang="nl-NL" altLang="nl-NL" sz="2800" dirty="0">
                <a:solidFill>
                  <a:srgbClr val="0F5494"/>
                </a:solidFill>
                <a:latin typeface="+mj-lt"/>
                <a:ea typeface="+mj-ea"/>
                <a:cs typeface="+mj-cs"/>
              </a:rPr>
            </a:br>
            <a:r>
              <a:rPr lang="nl-NL" altLang="nl-NL" sz="2800" dirty="0">
                <a:solidFill>
                  <a:srgbClr val="0F5494"/>
                </a:solidFill>
                <a:latin typeface="+mj-lt"/>
                <a:ea typeface="+mj-ea"/>
                <a:cs typeface="+mj-cs"/>
              </a:rPr>
              <a:t>vrij verkeer van goederen</a:t>
            </a:r>
          </a:p>
        </p:txBody>
      </p:sp>
    </p:spTree>
    <p:extLst>
      <p:ext uri="{BB962C8B-B14F-4D97-AF65-F5344CB8AC3E}">
        <p14:creationId xmlns:p14="http://schemas.microsoft.com/office/powerpoint/2010/main" val="25876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48780" y="2636912"/>
            <a:ext cx="8497888" cy="4176464"/>
          </a:xfrm>
        </p:spPr>
        <p:txBody>
          <a:bodyPr/>
          <a:lstStyle/>
          <a:p>
            <a:pPr algn="ctr"/>
            <a:r>
              <a:rPr lang="nl-NL" altLang="nl-NL" dirty="0" smtClean="0">
                <a:solidFill>
                  <a:srgbClr val="663300"/>
                </a:solidFill>
              </a:rPr>
              <a:t/>
            </a:r>
            <a:br>
              <a:rPr lang="nl-NL" altLang="nl-NL" dirty="0" smtClean="0">
                <a:solidFill>
                  <a:srgbClr val="663300"/>
                </a:solidFill>
              </a:rPr>
            </a:br>
            <a:r>
              <a:rPr lang="nl-NL" altLang="nl-NL" dirty="0" smtClean="0">
                <a:solidFill>
                  <a:srgbClr val="663300"/>
                </a:solidFill>
              </a:rPr>
              <a:t/>
            </a:r>
            <a:br>
              <a:rPr lang="nl-NL" altLang="nl-NL" dirty="0" smtClean="0">
                <a:solidFill>
                  <a:srgbClr val="663300"/>
                </a:solidFill>
              </a:rPr>
            </a:br>
            <a:r>
              <a:rPr lang="nl-NL" altLang="nl-NL" sz="2000" dirty="0">
                <a:solidFill>
                  <a:srgbClr val="333399"/>
                </a:solidFill>
              </a:rPr>
              <a:t>- Bedrijven uit EU-lidstaten mogen chocolade maken </a:t>
            </a:r>
            <a:br>
              <a:rPr lang="nl-NL" altLang="nl-NL" sz="2000" dirty="0">
                <a:solidFill>
                  <a:srgbClr val="333399"/>
                </a:solidFill>
              </a:rPr>
            </a:br>
            <a:r>
              <a:rPr lang="nl-NL" altLang="nl-NL" sz="2000" dirty="0">
                <a:solidFill>
                  <a:srgbClr val="333399"/>
                </a:solidFill>
              </a:rPr>
              <a:t>met andere plantaardige vetten </a:t>
            </a:r>
            <a:br>
              <a:rPr lang="nl-NL" altLang="nl-NL" sz="2000" dirty="0">
                <a:solidFill>
                  <a:srgbClr val="333399"/>
                </a:solidFill>
              </a:rPr>
            </a:br>
            <a:r>
              <a:rPr lang="nl-NL" altLang="nl-NL" sz="2000" dirty="0">
                <a:solidFill>
                  <a:srgbClr val="333399"/>
                </a:solidFill>
              </a:rPr>
              <a:t/>
            </a:r>
            <a:br>
              <a:rPr lang="nl-NL" altLang="nl-NL" sz="2000" dirty="0">
                <a:solidFill>
                  <a:srgbClr val="333399"/>
                </a:solidFill>
              </a:rPr>
            </a:br>
            <a:r>
              <a:rPr lang="nl-NL" altLang="nl-NL" sz="1600" i="1" kern="1200" dirty="0">
                <a:solidFill>
                  <a:srgbClr val="3E6FD2"/>
                </a:solidFill>
                <a:ea typeface="+mn-ea"/>
                <a:cs typeface="+mn-cs"/>
              </a:rPr>
              <a:t>(dus: je mag cacaoboter vervangen)</a:t>
            </a:r>
            <a:br>
              <a:rPr lang="nl-NL" altLang="nl-NL" sz="1600" i="1" kern="1200" dirty="0">
                <a:solidFill>
                  <a:srgbClr val="3E6FD2"/>
                </a:solidFill>
                <a:ea typeface="+mn-ea"/>
                <a:cs typeface="+mn-cs"/>
              </a:rPr>
            </a:br>
            <a:r>
              <a:rPr lang="nl-NL" altLang="nl-NL" sz="1600" i="1" kern="1200" dirty="0">
                <a:solidFill>
                  <a:srgbClr val="3E6FD2"/>
                </a:solidFill>
                <a:ea typeface="+mn-ea"/>
                <a:cs typeface="+mn-cs"/>
              </a:rPr>
              <a:t/>
            </a:r>
            <a:br>
              <a:rPr lang="nl-NL" altLang="nl-NL" sz="1600" i="1" kern="1200" dirty="0">
                <a:solidFill>
                  <a:srgbClr val="3E6FD2"/>
                </a:solidFill>
                <a:ea typeface="+mn-ea"/>
                <a:cs typeface="+mn-cs"/>
              </a:rPr>
            </a:br>
            <a:r>
              <a:rPr lang="nl-NL" altLang="nl-NL" sz="2000" dirty="0">
                <a:solidFill>
                  <a:srgbClr val="333399"/>
                </a:solidFill>
              </a:rPr>
              <a:t>- EU-lidstaten zijn verplicht chocolade op hun markt toe te laten die i.p.v. cacaoboter plantaardige vetten bevat </a:t>
            </a:r>
            <a:br>
              <a:rPr lang="nl-NL" altLang="nl-NL" sz="2000" dirty="0">
                <a:solidFill>
                  <a:srgbClr val="333399"/>
                </a:solidFill>
              </a:rPr>
            </a:br>
            <a:r>
              <a:rPr lang="nl-NL" altLang="nl-NL" sz="2000" dirty="0">
                <a:solidFill>
                  <a:srgbClr val="333399"/>
                </a:solidFill>
              </a:rPr>
              <a:t/>
            </a:r>
            <a:br>
              <a:rPr lang="nl-NL" altLang="nl-NL" sz="2000" dirty="0">
                <a:solidFill>
                  <a:srgbClr val="333399"/>
                </a:solidFill>
              </a:rPr>
            </a:br>
            <a:r>
              <a:rPr lang="nl-NL" altLang="nl-NL" sz="1600" i="1" kern="1200" dirty="0">
                <a:solidFill>
                  <a:srgbClr val="3E6FD2"/>
                </a:solidFill>
                <a:ea typeface="+mn-ea"/>
                <a:cs typeface="+mn-cs"/>
              </a:rPr>
              <a:t>(dus: je mag chocolade met andere ingrediënten in een andere lidstaat verkopen en het nog steeds chocolade noemen)</a:t>
            </a:r>
            <a:br>
              <a:rPr lang="nl-NL" altLang="nl-NL" sz="1600" i="1" kern="1200" dirty="0">
                <a:solidFill>
                  <a:srgbClr val="3E6FD2"/>
                </a:solidFill>
                <a:ea typeface="+mn-ea"/>
                <a:cs typeface="+mn-cs"/>
              </a:rPr>
            </a:br>
            <a:r>
              <a:rPr lang="nl-NL" altLang="nl-NL" sz="2000" dirty="0">
                <a:solidFill>
                  <a:srgbClr val="333399"/>
                </a:solidFill>
              </a:rPr>
              <a:t/>
            </a:r>
            <a:br>
              <a:rPr lang="nl-NL" altLang="nl-NL" sz="2000" dirty="0">
                <a:solidFill>
                  <a:srgbClr val="333399"/>
                </a:solidFill>
              </a:rPr>
            </a:br>
            <a:r>
              <a:rPr lang="nl-NL" altLang="nl-NL" sz="1600" dirty="0">
                <a:solidFill>
                  <a:srgbClr val="333399"/>
                </a:solidFill>
              </a:rPr>
              <a:t/>
            </a:r>
            <a:br>
              <a:rPr lang="nl-NL" altLang="nl-NL" sz="1600" dirty="0">
                <a:solidFill>
                  <a:srgbClr val="333399"/>
                </a:solidFill>
              </a:rPr>
            </a:br>
            <a:r>
              <a:rPr lang="nl-NL" altLang="nl-NL" dirty="0" smtClean="0">
                <a:solidFill>
                  <a:srgbClr val="663300"/>
                </a:solidFill>
              </a:rPr>
              <a:t/>
            </a:r>
            <a:br>
              <a:rPr lang="nl-NL" altLang="nl-NL" dirty="0" smtClean="0">
                <a:solidFill>
                  <a:srgbClr val="663300"/>
                </a:solidFill>
              </a:rPr>
            </a:br>
            <a:endParaRPr lang="en-GB" altLang="nl-NL" dirty="0" smtClean="0">
              <a:solidFill>
                <a:srgbClr val="663300"/>
              </a:solidFill>
            </a:endParaRPr>
          </a:p>
        </p:txBody>
      </p:sp>
      <p:sp>
        <p:nvSpPr>
          <p:cNvPr id="11267" name="Rectangle 2"/>
          <p:cNvSpPr txBox="1">
            <a:spLocks noChangeArrowheads="1"/>
          </p:cNvSpPr>
          <p:nvPr/>
        </p:nvSpPr>
        <p:spPr bwMode="auto">
          <a:xfrm>
            <a:off x="1836440" y="1484784"/>
            <a:ext cx="7427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>
                <a:solidFill>
                  <a:srgbClr val="0F5494"/>
                </a:solidFill>
                <a:latin typeface="+mj-lt"/>
                <a:ea typeface="+mj-ea"/>
                <a:cs typeface="+mj-cs"/>
              </a:rPr>
              <a:t>EC voorstel Chocoladerichtlijn</a:t>
            </a:r>
          </a:p>
        </p:txBody>
      </p:sp>
    </p:spTree>
    <p:extLst>
      <p:ext uri="{BB962C8B-B14F-4D97-AF65-F5344CB8AC3E}">
        <p14:creationId xmlns:p14="http://schemas.microsoft.com/office/powerpoint/2010/main" val="398763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58552" y="1484785"/>
            <a:ext cx="8497888" cy="3897313"/>
          </a:xfrm>
        </p:spPr>
        <p:txBody>
          <a:bodyPr/>
          <a:lstStyle/>
          <a:p>
            <a:pPr algn="ctr"/>
            <a:r>
              <a:rPr lang="nl-NL" altLang="nl-NL" sz="2000" dirty="0">
                <a:solidFill>
                  <a:srgbClr val="333399"/>
                </a:solidFill>
              </a:rPr>
              <a:t>Jullie krijgen nu briefings,</a:t>
            </a:r>
            <a:br>
              <a:rPr lang="nl-NL" altLang="nl-NL" sz="2000" dirty="0">
                <a:solidFill>
                  <a:srgbClr val="333399"/>
                </a:solidFill>
              </a:rPr>
            </a:br>
            <a:r>
              <a:rPr lang="nl-NL" altLang="nl-NL" sz="2000" dirty="0">
                <a:solidFill>
                  <a:srgbClr val="333399"/>
                </a:solidFill>
              </a:rPr>
              <a:t/>
            </a:r>
            <a:br>
              <a:rPr lang="nl-NL" altLang="nl-NL" sz="2000" dirty="0">
                <a:solidFill>
                  <a:srgbClr val="333399"/>
                </a:solidFill>
              </a:rPr>
            </a:br>
            <a:r>
              <a:rPr lang="nl-NL" altLang="nl-NL" sz="2000" dirty="0">
                <a:solidFill>
                  <a:srgbClr val="333399"/>
                </a:solidFill>
              </a:rPr>
              <a:t>een paar minuten lezen en dan aan de slag!</a:t>
            </a:r>
            <a:br>
              <a:rPr lang="nl-NL" altLang="nl-NL" sz="2000" dirty="0">
                <a:solidFill>
                  <a:srgbClr val="333399"/>
                </a:solidFill>
              </a:rPr>
            </a:br>
            <a:r>
              <a:rPr lang="nl-NL" altLang="nl-NL" sz="2000" dirty="0">
                <a:solidFill>
                  <a:srgbClr val="333399"/>
                </a:solidFill>
              </a:rPr>
              <a:t/>
            </a:r>
            <a:br>
              <a:rPr lang="nl-NL" altLang="nl-NL" sz="2000" dirty="0">
                <a:solidFill>
                  <a:srgbClr val="333399"/>
                </a:solidFill>
              </a:rPr>
            </a:br>
            <a:r>
              <a:rPr lang="nl-NL" altLang="nl-NL" sz="2000" dirty="0">
                <a:solidFill>
                  <a:srgbClr val="333399"/>
                </a:solidFill>
              </a:rPr>
              <a:t/>
            </a:r>
            <a:br>
              <a:rPr lang="nl-NL" altLang="nl-NL" sz="2000" dirty="0">
                <a:solidFill>
                  <a:srgbClr val="333399"/>
                </a:solidFill>
              </a:rPr>
            </a:br>
            <a:r>
              <a:rPr lang="nl-NL" altLang="nl-NL" sz="3600" dirty="0">
                <a:solidFill>
                  <a:srgbClr val="333399"/>
                </a:solidFill>
              </a:rPr>
              <a:t>Succes!</a:t>
            </a:r>
            <a:r>
              <a:rPr lang="nl-NL" altLang="nl-NL" sz="1800" b="0" dirty="0">
                <a:solidFill>
                  <a:srgbClr val="333399"/>
                </a:solidFill>
              </a:rPr>
              <a:t/>
            </a:r>
            <a:br>
              <a:rPr lang="nl-NL" altLang="nl-NL" sz="1800" b="0" dirty="0">
                <a:solidFill>
                  <a:srgbClr val="333399"/>
                </a:solidFill>
              </a:rPr>
            </a:br>
            <a:r>
              <a:rPr lang="nl-NL" altLang="nl-NL" sz="1800" b="0" dirty="0">
                <a:solidFill>
                  <a:srgbClr val="333399"/>
                </a:solidFill>
              </a:rPr>
              <a:t/>
            </a:r>
            <a:br>
              <a:rPr lang="nl-NL" altLang="nl-NL" sz="1800" b="0" dirty="0">
                <a:solidFill>
                  <a:srgbClr val="333399"/>
                </a:solidFill>
              </a:rPr>
            </a:br>
            <a:r>
              <a:rPr lang="nl-NL" altLang="nl-NL" sz="1800" dirty="0">
                <a:solidFill>
                  <a:srgbClr val="333399"/>
                </a:solidFill>
              </a:rPr>
              <a:t/>
            </a:r>
            <a:br>
              <a:rPr lang="nl-NL" altLang="nl-NL" sz="1800" dirty="0">
                <a:solidFill>
                  <a:srgbClr val="333399"/>
                </a:solidFill>
              </a:rPr>
            </a:br>
            <a:endParaRPr lang="en-GB" altLang="nl-NL" sz="1800" dirty="0">
              <a:solidFill>
                <a:srgbClr val="333399"/>
              </a:solidFill>
            </a:endParaRPr>
          </a:p>
        </p:txBody>
      </p:sp>
      <p:pic>
        <p:nvPicPr>
          <p:cNvPr id="12291" name="Picture 3" descr="chocol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14900"/>
            <a:ext cx="9144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/>
          <p:cNvSpPr txBox="1">
            <a:spLocks noChangeArrowheads="1"/>
          </p:cNvSpPr>
          <p:nvPr/>
        </p:nvSpPr>
        <p:spPr bwMode="auto">
          <a:xfrm>
            <a:off x="1981201" y="115888"/>
            <a:ext cx="7427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4C7B45F5-4434-4699-88DF-A77542E09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Europese Unie: 446 miljoen mensen – 27 landen</a:t>
            </a:r>
            <a:endParaRPr lang="nl-BE" alt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C7B45F5-4434-4699-88DF-A77542E0993F}"/>
              </a:ext>
            </a:extLst>
          </p:cNvPr>
          <p:cNvSpPr txBox="1">
            <a:spLocks/>
          </p:cNvSpPr>
          <p:nvPr/>
        </p:nvSpPr>
        <p:spPr bwMode="auto">
          <a:xfrm>
            <a:off x="1532118" y="2130425"/>
            <a:ext cx="2852942" cy="72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altLang="en-US" sz="2000" b="1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Europese Unie:</a:t>
            </a:r>
          </a:p>
          <a:p>
            <a:pPr algn="ctr" eaLnBrk="1" hangingPunct="1">
              <a:defRPr/>
            </a:pPr>
            <a:r>
              <a:rPr lang="nl-NL" altLang="en-US" sz="2000" b="1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 landen</a:t>
            </a:r>
            <a:endParaRPr lang="nl-BE" altLang="en-US" sz="2000" b="1" dirty="0">
              <a:solidFill>
                <a:srgbClr val="0F5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9896" y="1268760"/>
            <a:ext cx="5919927" cy="533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994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>
            <a:extLst>
              <a:ext uri="{FF2B5EF4-FFF2-40B4-BE49-F238E27FC236}">
                <a16:creationId xmlns:a16="http://schemas.microsoft.com/office/drawing/2014/main" id="{57E9F1E9-431F-499C-8CBE-357B3D5E6F5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051051" y="1415747"/>
            <a:ext cx="109728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solidFill>
                  <a:srgbClr val="0F5494"/>
                </a:solidFill>
                <a:latin typeface="Verdana" panose="020B0604030504040204" pitchFamily="34" charset="0"/>
              </a:rPr>
              <a:t>Bevolking</a:t>
            </a:r>
            <a:r>
              <a:rPr lang="en-US" altLang="en-US" sz="1800" dirty="0">
                <a:solidFill>
                  <a:srgbClr val="0F5494"/>
                </a:solidFill>
                <a:latin typeface="Verdana" panose="020B0604030504040204" pitchFamily="34" charset="0"/>
              </a:rPr>
              <a:t> in </a:t>
            </a:r>
            <a:r>
              <a:rPr lang="en-US" altLang="en-US" sz="1800" dirty="0" err="1">
                <a:solidFill>
                  <a:srgbClr val="0F5494"/>
                </a:solidFill>
                <a:latin typeface="Verdana" panose="020B0604030504040204" pitchFamily="34" charset="0"/>
              </a:rPr>
              <a:t>miljoenen</a:t>
            </a:r>
            <a:r>
              <a:rPr lang="en-US" altLang="en-US" sz="1800" dirty="0">
                <a:solidFill>
                  <a:srgbClr val="0F5494"/>
                </a:solidFill>
                <a:latin typeface="Verdana" panose="020B0604030504040204" pitchFamily="34" charset="0"/>
              </a:rPr>
              <a:t> (</a:t>
            </a:r>
            <a:r>
              <a:rPr lang="en-US" altLang="en-US" sz="1800" dirty="0" smtClean="0">
                <a:solidFill>
                  <a:srgbClr val="0F5494"/>
                </a:solidFill>
                <a:latin typeface="Verdana" panose="020B0604030504040204" pitchFamily="34" charset="0"/>
              </a:rPr>
              <a:t>2024)</a:t>
            </a:r>
            <a:endParaRPr lang="en-US" altLang="en-US" sz="1800" dirty="0">
              <a:solidFill>
                <a:srgbClr val="0F5494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solidFill>
                  <a:srgbClr val="0F5494"/>
                </a:solidFill>
                <a:latin typeface="Verdana" panose="020B0604030504040204" pitchFamily="34" charset="0"/>
              </a:rPr>
              <a:t>449 </a:t>
            </a:r>
            <a:r>
              <a:rPr lang="en-US" altLang="en-US" sz="1800" dirty="0" err="1">
                <a:solidFill>
                  <a:srgbClr val="0F5494"/>
                </a:solidFill>
                <a:latin typeface="Verdana" panose="020B0604030504040204" pitchFamily="34" charset="0"/>
              </a:rPr>
              <a:t>miljoen</a:t>
            </a:r>
            <a:r>
              <a:rPr lang="en-US" altLang="en-US" sz="1800" dirty="0">
                <a:solidFill>
                  <a:srgbClr val="0F5494"/>
                </a:solidFill>
                <a:latin typeface="Verdana" panose="020B0604030504040204" pitchFamily="34" charset="0"/>
              </a:rPr>
              <a:t> in </a:t>
            </a:r>
            <a:r>
              <a:rPr lang="en-US" altLang="en-US" sz="1800" dirty="0" err="1">
                <a:solidFill>
                  <a:srgbClr val="0F5494"/>
                </a:solidFill>
                <a:latin typeface="Verdana" panose="020B0604030504040204" pitchFamily="34" charset="0"/>
              </a:rPr>
              <a:t>totaal</a:t>
            </a:r>
            <a:endParaRPr lang="en-US" altLang="en-US" sz="3600" dirty="0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11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779642"/>
              </p:ext>
            </p:extLst>
          </p:nvPr>
        </p:nvGraphicFramePr>
        <p:xfrm>
          <a:off x="1981200" y="2492376"/>
          <a:ext cx="8229600" cy="352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9200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600" y="1267023"/>
            <a:ext cx="6172200" cy="702469"/>
          </a:xfrm>
        </p:spPr>
        <p:txBody>
          <a:bodyPr/>
          <a:lstStyle/>
          <a:p>
            <a:pPr eaLnBrk="1" hangingPunct="1"/>
            <a:r>
              <a:rPr lang="en-US" altLang="en-US" sz="2100" dirty="0" err="1"/>
              <a:t>Drie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Voorzitters</a:t>
            </a:r>
            <a:r>
              <a:rPr lang="en-US" altLang="en-US" sz="2100" dirty="0"/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63145" y="2051722"/>
            <a:ext cx="3672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endParaRPr lang="en-US" sz="750" b="1" dirty="0">
              <a:solidFill>
                <a:srgbClr val="667F1E"/>
              </a:solidFill>
            </a:endParaRPr>
          </a:p>
          <a:p>
            <a:pPr defTabSz="685800"/>
            <a:r>
              <a:rPr lang="en-US" sz="1425" b="1" dirty="0">
                <a:solidFill>
                  <a:srgbClr val="667F1E"/>
                </a:solidFill>
              </a:rPr>
              <a:t>Roberta </a:t>
            </a:r>
            <a:r>
              <a:rPr lang="en-US" sz="1425" b="1" dirty="0" err="1">
                <a:solidFill>
                  <a:srgbClr val="667F1E"/>
                </a:solidFill>
              </a:rPr>
              <a:t>Metsola</a:t>
            </a:r>
            <a:r>
              <a:rPr lang="en-US" sz="1425" b="1" dirty="0">
                <a:solidFill>
                  <a:srgbClr val="667F1E"/>
                </a:solidFill>
              </a:rPr>
              <a:t/>
            </a:r>
            <a:br>
              <a:rPr lang="en-US" sz="1425" b="1" dirty="0">
                <a:solidFill>
                  <a:srgbClr val="667F1E"/>
                </a:solidFill>
              </a:rPr>
            </a:br>
            <a:r>
              <a:rPr lang="en-US" sz="1425" b="1" dirty="0">
                <a:solidFill>
                  <a:srgbClr val="333399"/>
                </a:solidFill>
              </a:rPr>
              <a:t>Europees </a:t>
            </a:r>
            <a:r>
              <a:rPr lang="en-US" sz="1425" b="1" dirty="0" err="1">
                <a:solidFill>
                  <a:srgbClr val="333399"/>
                </a:solidFill>
              </a:rPr>
              <a:t>Parlement</a:t>
            </a:r>
            <a:endParaRPr lang="en-GB" sz="1425" b="1" dirty="0">
              <a:solidFill>
                <a:srgbClr val="3333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8707" y="3716450"/>
            <a:ext cx="4860541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425" b="1" dirty="0" err="1" smtClean="0">
                <a:solidFill>
                  <a:srgbClr val="667F1E"/>
                </a:solidFill>
              </a:rPr>
              <a:t>António</a:t>
            </a:r>
            <a:r>
              <a:rPr lang="en-GB" sz="1425" b="1" dirty="0" smtClean="0">
                <a:solidFill>
                  <a:srgbClr val="667F1E"/>
                </a:solidFill>
              </a:rPr>
              <a:t> Costa</a:t>
            </a:r>
            <a:r>
              <a:rPr lang="en-GB" sz="1125" b="1" dirty="0"/>
              <a:t/>
            </a:r>
            <a:br>
              <a:rPr lang="en-GB" sz="1125" b="1" dirty="0"/>
            </a:br>
            <a:r>
              <a:rPr lang="en-GB" sz="1425" b="1" dirty="0">
                <a:solidFill>
                  <a:srgbClr val="333399"/>
                </a:solidFill>
              </a:rPr>
              <a:t>Europese Raad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58707" y="5162178"/>
            <a:ext cx="46499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endParaRPr lang="en-GB" sz="750" dirty="0"/>
          </a:p>
          <a:p>
            <a:pPr defTabSz="685800"/>
            <a:r>
              <a:rPr lang="en-GB" sz="1425" b="1" dirty="0">
                <a:solidFill>
                  <a:srgbClr val="667F1E"/>
                </a:solidFill>
              </a:rPr>
              <a:t>Ursula von der </a:t>
            </a:r>
            <a:r>
              <a:rPr lang="en-GB" sz="1425" b="1" dirty="0" err="1">
                <a:solidFill>
                  <a:srgbClr val="667F1E"/>
                </a:solidFill>
              </a:rPr>
              <a:t>Leyen</a:t>
            </a:r>
            <a:endParaRPr lang="en-GB" sz="1425" b="1" dirty="0">
              <a:solidFill>
                <a:srgbClr val="667F1E"/>
              </a:solidFill>
            </a:endParaRPr>
          </a:p>
          <a:p>
            <a:pPr defTabSz="685800"/>
            <a:r>
              <a:rPr lang="en-GB" sz="1425" b="1" dirty="0" err="1">
                <a:solidFill>
                  <a:srgbClr val="333399"/>
                </a:solidFill>
              </a:rPr>
              <a:t>Europese</a:t>
            </a:r>
            <a:r>
              <a:rPr lang="en-GB" sz="1425" b="1" dirty="0">
                <a:solidFill>
                  <a:srgbClr val="333399"/>
                </a:solidFill>
              </a:rPr>
              <a:t> Commissie</a:t>
            </a:r>
          </a:p>
          <a:p>
            <a:pPr defTabSz="685800"/>
            <a:endParaRPr lang="en-GB" sz="9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140" y="4847580"/>
            <a:ext cx="1225185" cy="14140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139" y="1667872"/>
            <a:ext cx="1225185" cy="1414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38" y="3254678"/>
            <a:ext cx="1225185" cy="142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84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362200" y="3366368"/>
            <a:ext cx="2185628" cy="533400"/>
          </a:xfrm>
          <a:ln w="31750">
            <a:solidFill>
              <a:srgbClr val="0093D3"/>
            </a:solidFill>
            <a:miter lim="800000"/>
            <a:headEnd/>
            <a:tailEnd/>
          </a:ln>
        </p:spPr>
        <p:txBody>
          <a:bodyPr anchor="ctr"/>
          <a:lstStyle/>
          <a:p>
            <a:pPr marL="0" indent="0">
              <a:buNone/>
            </a:pPr>
            <a:r>
              <a:rPr lang="nl-NL" altLang="nl-NL" sz="1300" b="1" i="0" kern="1200" dirty="0">
                <a:solidFill>
                  <a:srgbClr val="333399"/>
                </a:solidFill>
              </a:rPr>
              <a:t>Europees Parlement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981201" y="332656"/>
            <a:ext cx="7427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nl-NL" altLang="nl-NL" sz="2000" dirty="0">
              <a:solidFill>
                <a:srgbClr val="3166CF"/>
              </a:solidFill>
              <a:latin typeface="+mn-lt"/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2362200" y="4255368"/>
            <a:ext cx="990600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nl-NL" altLang="nl-NL" sz="1300">
                <a:solidFill>
                  <a:srgbClr val="333399"/>
                </a:solidFill>
                <a:latin typeface="+mn-lt"/>
              </a:rPr>
              <a:t>Hof van Justitie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3657600" y="4255368"/>
            <a:ext cx="990600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nl-NL" altLang="nl-NL" sz="1300">
                <a:solidFill>
                  <a:srgbClr val="333399"/>
                </a:solidFill>
                <a:latin typeface="+mn-lt"/>
              </a:rPr>
              <a:t>Reken-kamer</a:t>
            </a: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4953000" y="4255368"/>
            <a:ext cx="2286000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nl-NL" altLang="nl-NL" sz="1300" dirty="0">
                <a:solidFill>
                  <a:srgbClr val="333399"/>
                </a:solidFill>
                <a:latin typeface="+mn-lt"/>
              </a:rPr>
              <a:t>Europees Economisch en Sociaal Comité</a:t>
            </a: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7543800" y="4255368"/>
            <a:ext cx="2286000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nl-NL" altLang="nl-NL" sz="1300">
                <a:solidFill>
                  <a:srgbClr val="333399"/>
                </a:solidFill>
                <a:latin typeface="+mn-lt"/>
              </a:rPr>
              <a:t>Comité van de Regio’s</a:t>
            </a:r>
          </a:p>
        </p:txBody>
      </p: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4953000" y="3340968"/>
            <a:ext cx="2286000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nl-NL" altLang="nl-NL" sz="1300" dirty="0">
                <a:solidFill>
                  <a:srgbClr val="333399"/>
                </a:solidFill>
                <a:latin typeface="+mn-lt"/>
              </a:rPr>
              <a:t>Raad van Ministers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nl-NL" altLang="nl-NL" sz="1300">
                <a:solidFill>
                  <a:srgbClr val="333399"/>
                </a:solidFill>
                <a:latin typeface="+mn-lt"/>
              </a:rPr>
              <a:t>(de Raad)</a:t>
            </a:r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7543800" y="3340968"/>
            <a:ext cx="2286000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nl-NL" altLang="nl-NL" sz="1300">
                <a:solidFill>
                  <a:srgbClr val="333399"/>
                </a:solidFill>
                <a:latin typeface="+mn-lt"/>
              </a:rPr>
              <a:t>Europese Commissie</a:t>
            </a:r>
          </a:p>
        </p:txBody>
      </p:sp>
      <p:sp>
        <p:nvSpPr>
          <p:cNvPr id="7178" name="Rectangle 11"/>
          <p:cNvSpPr>
            <a:spLocks noChangeArrowheads="1"/>
          </p:cNvSpPr>
          <p:nvPr/>
        </p:nvSpPr>
        <p:spPr bwMode="auto">
          <a:xfrm>
            <a:off x="2362200" y="5169768"/>
            <a:ext cx="2286000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nl-NL" altLang="nl-NL" sz="1300">
                <a:solidFill>
                  <a:srgbClr val="333399"/>
                </a:solidFill>
                <a:latin typeface="+mn-lt"/>
              </a:rPr>
              <a:t>Europese Investeringsbank</a:t>
            </a:r>
          </a:p>
        </p:txBody>
      </p:sp>
      <p:sp>
        <p:nvSpPr>
          <p:cNvPr id="7179" name="Rectangle 12"/>
          <p:cNvSpPr>
            <a:spLocks noChangeArrowheads="1"/>
          </p:cNvSpPr>
          <p:nvPr/>
        </p:nvSpPr>
        <p:spPr bwMode="auto">
          <a:xfrm>
            <a:off x="7543800" y="5169768"/>
            <a:ext cx="2286000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nl-NL" altLang="nl-NL" sz="1300">
                <a:solidFill>
                  <a:srgbClr val="333399"/>
                </a:solidFill>
                <a:latin typeface="+mn-lt"/>
              </a:rPr>
              <a:t>Europese Centrale Bank</a:t>
            </a:r>
          </a:p>
        </p:txBody>
      </p:sp>
      <p:sp>
        <p:nvSpPr>
          <p:cNvPr id="7180" name="Oval 13"/>
          <p:cNvSpPr>
            <a:spLocks noChangeArrowheads="1"/>
          </p:cNvSpPr>
          <p:nvPr/>
        </p:nvSpPr>
        <p:spPr bwMode="auto">
          <a:xfrm>
            <a:off x="5257800" y="5093568"/>
            <a:ext cx="1752600" cy="685800"/>
          </a:xfrm>
          <a:prstGeom prst="ellipse">
            <a:avLst/>
          </a:prstGeom>
          <a:noFill/>
          <a:ln w="31750">
            <a:solidFill>
              <a:srgbClr val="0093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nl-NL" altLang="nl-NL" sz="1300" b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7181" name="Rectangle 14"/>
          <p:cNvSpPr>
            <a:spLocks noChangeArrowheads="1"/>
          </p:cNvSpPr>
          <p:nvPr/>
        </p:nvSpPr>
        <p:spPr bwMode="auto">
          <a:xfrm>
            <a:off x="5105400" y="5222156"/>
            <a:ext cx="205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nl-NL" altLang="nl-NL" sz="1300" dirty="0">
                <a:solidFill>
                  <a:srgbClr val="333399"/>
                </a:solidFill>
                <a:latin typeface="+mn-lt"/>
              </a:rPr>
              <a:t>Agentschappen</a:t>
            </a:r>
          </a:p>
        </p:txBody>
      </p:sp>
      <p:sp>
        <p:nvSpPr>
          <p:cNvPr id="7182" name="Rectangle 15"/>
          <p:cNvSpPr>
            <a:spLocks noChangeArrowheads="1"/>
          </p:cNvSpPr>
          <p:nvPr/>
        </p:nvSpPr>
        <p:spPr bwMode="auto">
          <a:xfrm>
            <a:off x="4953000" y="2426568"/>
            <a:ext cx="2286000" cy="533400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nl-NL" altLang="nl-NL" sz="1300" dirty="0">
                <a:solidFill>
                  <a:srgbClr val="333399"/>
                </a:solidFill>
                <a:latin typeface="+mn-lt"/>
              </a:rPr>
              <a:t>Europese Raad (top)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12640" y="153762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+mj-lt"/>
              </a:rPr>
              <a:t>De EU-instellingen</a:t>
            </a:r>
          </a:p>
        </p:txBody>
      </p:sp>
    </p:spTree>
    <p:extLst>
      <p:ext uri="{BB962C8B-B14F-4D97-AF65-F5344CB8AC3E}">
        <p14:creationId xmlns:p14="http://schemas.microsoft.com/office/powerpoint/2010/main" val="112960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4832" y="1484785"/>
            <a:ext cx="8229600" cy="936625"/>
          </a:xfrm>
        </p:spPr>
        <p:txBody>
          <a:bodyPr/>
          <a:lstStyle/>
          <a:p>
            <a:pPr marL="0"/>
            <a:r>
              <a:rPr lang="nl-NL" altLang="nl-NL" sz="2800" dirty="0"/>
              <a:t>Het Europees Parlement – de stem van het volk</a:t>
            </a:r>
          </a:p>
        </p:txBody>
      </p:sp>
      <p:sp>
        <p:nvSpPr>
          <p:cNvPr id="4" name="Rechthoek 4">
            <a:extLst>
              <a:ext uri="{FF2B5EF4-FFF2-40B4-BE49-F238E27FC236}">
                <a16:creationId xmlns:a16="http://schemas.microsoft.com/office/drawing/2014/main" id="{B1A6667F-717E-3C46-B781-F14D1D170D3C}"/>
              </a:ext>
            </a:extLst>
          </p:cNvPr>
          <p:cNvSpPr/>
          <p:nvPr/>
        </p:nvSpPr>
        <p:spPr bwMode="auto">
          <a:xfrm>
            <a:off x="5182524" y="2848135"/>
            <a:ext cx="5139320" cy="2952328"/>
          </a:xfrm>
          <a:prstGeom prst="rect">
            <a:avLst/>
          </a:prstGeom>
          <a:solidFill>
            <a:srgbClr val="BDDE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03912" y="3068960"/>
            <a:ext cx="48965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altLang="nl-NL" sz="1600" b="1" dirty="0">
                <a:solidFill>
                  <a:srgbClr val="333399"/>
                </a:solidFill>
                <a:latin typeface="+mn-lt"/>
              </a:rPr>
              <a:t>Beslist samen met Raad van Ministers over EU-wetten en EU-begroting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altLang="nl-NL" sz="1600" b="1" dirty="0">
                <a:solidFill>
                  <a:srgbClr val="333399"/>
                </a:solidFill>
                <a:latin typeface="+mn-lt"/>
              </a:rPr>
              <a:t>Democratisch toezicht op alle werkzaamheden van de EU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nl-NL" sz="1600" b="1" dirty="0" smtClean="0">
                <a:solidFill>
                  <a:srgbClr val="333399"/>
                </a:solidFill>
                <a:latin typeface="+mn-lt"/>
              </a:rPr>
              <a:t>720 </a:t>
            </a:r>
            <a:r>
              <a:rPr lang="en-US" altLang="nl-NL" sz="1600" b="1" dirty="0" err="1">
                <a:solidFill>
                  <a:srgbClr val="333399"/>
                </a:solidFill>
                <a:latin typeface="+mn-lt"/>
              </a:rPr>
              <a:t>gekozen</a:t>
            </a:r>
            <a:r>
              <a:rPr lang="en-US" altLang="nl-NL" sz="1600" b="1" dirty="0">
                <a:solidFill>
                  <a:srgbClr val="333399"/>
                </a:solidFill>
                <a:latin typeface="+mn-lt"/>
              </a:rPr>
              <a:t> </a:t>
            </a:r>
            <a:r>
              <a:rPr lang="en-US" altLang="nl-NL" sz="1600" b="1" dirty="0" err="1">
                <a:solidFill>
                  <a:srgbClr val="333399"/>
                </a:solidFill>
                <a:latin typeface="+mn-lt"/>
              </a:rPr>
              <a:t>Europarlementariërs</a:t>
            </a:r>
            <a:r>
              <a:rPr lang="en-US" altLang="nl-NL" sz="1600" b="1" dirty="0">
                <a:solidFill>
                  <a:srgbClr val="333399"/>
                </a:solidFill>
                <a:latin typeface="+mn-lt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nl-NL" sz="1600" b="1" dirty="0" err="1">
                <a:solidFill>
                  <a:srgbClr val="333399"/>
                </a:solidFill>
                <a:latin typeface="+mn-lt"/>
              </a:rPr>
              <a:t>Verkiezingen</a:t>
            </a:r>
            <a:r>
              <a:rPr lang="en-US" altLang="nl-NL" sz="1600" b="1" dirty="0">
                <a:solidFill>
                  <a:srgbClr val="333399"/>
                </a:solidFill>
                <a:latin typeface="+mn-lt"/>
              </a:rPr>
              <a:t> </a:t>
            </a:r>
            <a:r>
              <a:rPr lang="en-US" altLang="nl-NL" sz="1600" b="1" dirty="0" err="1">
                <a:solidFill>
                  <a:srgbClr val="333399"/>
                </a:solidFill>
                <a:latin typeface="+mn-lt"/>
              </a:rPr>
              <a:t>elke</a:t>
            </a:r>
            <a:r>
              <a:rPr lang="en-US" altLang="nl-NL" sz="1600" b="1" dirty="0">
                <a:solidFill>
                  <a:srgbClr val="333399"/>
                </a:solidFill>
                <a:latin typeface="+mn-lt"/>
              </a:rPr>
              <a:t> </a:t>
            </a:r>
            <a:r>
              <a:rPr lang="en-US" altLang="nl-NL" sz="1600" b="1" dirty="0" err="1">
                <a:solidFill>
                  <a:srgbClr val="333399"/>
                </a:solidFill>
                <a:latin typeface="+mn-lt"/>
              </a:rPr>
              <a:t>vijf</a:t>
            </a:r>
            <a:r>
              <a:rPr lang="en-US" altLang="nl-NL" sz="1600" b="1" dirty="0">
                <a:solidFill>
                  <a:srgbClr val="333399"/>
                </a:solidFill>
                <a:latin typeface="+mn-lt"/>
              </a:rPr>
              <a:t> </a:t>
            </a:r>
            <a:r>
              <a:rPr lang="en-US" altLang="nl-NL" sz="1600" b="1" dirty="0" err="1">
                <a:solidFill>
                  <a:srgbClr val="333399"/>
                </a:solidFill>
                <a:latin typeface="+mn-lt"/>
              </a:rPr>
              <a:t>jaar</a:t>
            </a:r>
            <a:r>
              <a:rPr lang="en-US" altLang="nl-NL" sz="1600" b="1" dirty="0">
                <a:solidFill>
                  <a:srgbClr val="333399"/>
                </a:solidFill>
                <a:latin typeface="+mn-lt"/>
              </a:rPr>
              <a:t> (</a:t>
            </a:r>
            <a:r>
              <a:rPr lang="en-US" altLang="nl-NL" sz="1600" b="1" dirty="0" smtClean="0">
                <a:solidFill>
                  <a:srgbClr val="333399"/>
                </a:solidFill>
                <a:latin typeface="+mn-lt"/>
              </a:rPr>
              <a:t>2024-2029)</a:t>
            </a:r>
            <a:endParaRPr lang="nl-NL" altLang="nl-NL" sz="1600" b="1" dirty="0">
              <a:solidFill>
                <a:srgbClr val="333399"/>
              </a:solidFill>
              <a:latin typeface="+mn-lt"/>
            </a:endParaRPr>
          </a:p>
          <a:p>
            <a:endParaRPr lang="nl-NL" altLang="nl-NL" i="1" dirty="0">
              <a:solidFill>
                <a:srgbClr val="333399"/>
              </a:solidFill>
            </a:endParaRPr>
          </a:p>
          <a:p>
            <a:endParaRPr lang="nl-NL" dirty="0"/>
          </a:p>
        </p:txBody>
      </p:sp>
      <p:pic>
        <p:nvPicPr>
          <p:cNvPr id="6" name="Afbeelding 3">
            <a:extLst>
              <a:ext uri="{FF2B5EF4-FFF2-40B4-BE49-F238E27FC236}">
                <a16:creationId xmlns:a16="http://schemas.microsoft.com/office/drawing/2014/main" id="{7E70A85F-8393-8C49-9725-623CAF2181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90" y="3140285"/>
            <a:ext cx="3548051" cy="236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presidencia_consel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104" y="2486744"/>
            <a:ext cx="85867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6840" y="1484785"/>
            <a:ext cx="8229600" cy="936625"/>
          </a:xfrm>
        </p:spPr>
        <p:txBody>
          <a:bodyPr/>
          <a:lstStyle/>
          <a:p>
            <a:pPr marL="0"/>
            <a:r>
              <a:rPr lang="nl-NL" altLang="nl-NL" sz="2800" dirty="0"/>
              <a:t>De Raad van Ministers – de stem van de EU-landen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419601" y="1805881"/>
            <a:ext cx="613727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tabLst>
                <a:tab pos="266700" algn="l"/>
              </a:tabLst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266700" algn="l"/>
              </a:tabLst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nl-NL" altLang="nl-NL" sz="1600" dirty="0">
                <a:solidFill>
                  <a:srgbClr val="333399"/>
                </a:solidFill>
                <a:latin typeface="Webdings" pitchFamily="18" charset="2"/>
              </a:rPr>
              <a:t>4</a:t>
            </a:r>
            <a:r>
              <a:rPr lang="nl-NL" altLang="nl-NL" sz="1600" dirty="0">
                <a:solidFill>
                  <a:srgbClr val="333399"/>
                </a:solidFill>
              </a:rPr>
              <a:t>één minister uit elk EU-land</a:t>
            </a:r>
            <a:br>
              <a:rPr lang="nl-NL" altLang="nl-NL" sz="1600" dirty="0">
                <a:solidFill>
                  <a:srgbClr val="333399"/>
                </a:solidFill>
              </a:rPr>
            </a:br>
            <a:r>
              <a:rPr lang="nl-NL" altLang="nl-NL" sz="1600" dirty="0">
                <a:solidFill>
                  <a:srgbClr val="333399"/>
                </a:solidFill>
                <a:latin typeface="Webdings" pitchFamily="18" charset="2"/>
              </a:rPr>
              <a:t>4</a:t>
            </a:r>
            <a:r>
              <a:rPr lang="nl-NL" altLang="nl-NL" sz="1600" dirty="0">
                <a:solidFill>
                  <a:srgbClr val="333399"/>
                </a:solidFill>
              </a:rPr>
              <a:t>voorzitterschap: rouleert elke zes maanden</a:t>
            </a:r>
            <a:br>
              <a:rPr lang="nl-NL" altLang="nl-NL" sz="1600" dirty="0">
                <a:solidFill>
                  <a:srgbClr val="333399"/>
                </a:solidFill>
              </a:rPr>
            </a:br>
            <a:r>
              <a:rPr lang="nl-NL" altLang="nl-NL" sz="1600" dirty="0">
                <a:solidFill>
                  <a:srgbClr val="333399"/>
                </a:solidFill>
                <a:latin typeface="Webdings" pitchFamily="18" charset="2"/>
              </a:rPr>
              <a:t>4</a:t>
            </a:r>
            <a:r>
              <a:rPr lang="nl-NL" altLang="nl-NL" sz="1600" dirty="0">
                <a:solidFill>
                  <a:srgbClr val="333399"/>
                </a:solidFill>
              </a:rPr>
              <a:t>beslist samen met het Parlement over </a:t>
            </a:r>
            <a:br>
              <a:rPr lang="nl-NL" altLang="nl-NL" sz="1600" dirty="0">
                <a:solidFill>
                  <a:srgbClr val="333399"/>
                </a:solidFill>
              </a:rPr>
            </a:br>
            <a:r>
              <a:rPr lang="nl-NL" altLang="nl-NL" sz="1600" dirty="0">
                <a:solidFill>
                  <a:srgbClr val="333399"/>
                </a:solidFill>
              </a:rPr>
              <a:t>	EU-wetten en EU-begroting</a:t>
            </a:r>
            <a:br>
              <a:rPr lang="nl-NL" altLang="nl-NL" sz="1600" dirty="0">
                <a:solidFill>
                  <a:srgbClr val="333399"/>
                </a:solidFill>
              </a:rPr>
            </a:br>
            <a:r>
              <a:rPr lang="nl-NL" altLang="nl-NL" sz="1600" dirty="0">
                <a:solidFill>
                  <a:srgbClr val="333399"/>
                </a:solidFill>
                <a:latin typeface="Webdings" pitchFamily="18" charset="2"/>
              </a:rPr>
              <a:t>4</a:t>
            </a:r>
            <a:r>
              <a:rPr lang="nl-NL" altLang="nl-NL" sz="1600" dirty="0">
                <a:solidFill>
                  <a:srgbClr val="333399"/>
                </a:solidFill>
              </a:rPr>
              <a:t>stuurt het gemeenschappelijk buitenlands</a:t>
            </a:r>
            <a:br>
              <a:rPr lang="nl-NL" altLang="nl-NL" sz="1600" dirty="0">
                <a:solidFill>
                  <a:srgbClr val="333399"/>
                </a:solidFill>
              </a:rPr>
            </a:br>
            <a:r>
              <a:rPr lang="nl-NL" altLang="nl-NL" sz="1600" dirty="0">
                <a:solidFill>
                  <a:srgbClr val="333399"/>
                </a:solidFill>
              </a:rPr>
              <a:t>	en veiligheidsbeleid</a:t>
            </a:r>
            <a:endParaRPr lang="nl-NL" altLang="nl-NL" sz="1600" i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2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6840" y="1484264"/>
            <a:ext cx="8229600" cy="936625"/>
          </a:xfrm>
        </p:spPr>
        <p:txBody>
          <a:bodyPr/>
          <a:lstStyle/>
          <a:p>
            <a:pPr marL="0"/>
            <a:r>
              <a:rPr lang="nl-NL" altLang="nl-NL" sz="2800" dirty="0"/>
              <a:t>De Europese Commissie – op de bres voor het algemeen belang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524401" y="2492896"/>
            <a:ext cx="5319911" cy="304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altLang="nl-NL" sz="1600" dirty="0">
                <a:solidFill>
                  <a:srgbClr val="333399"/>
                </a:solidFill>
              </a:rPr>
              <a:t>27 onafhankelijke leden, </a:t>
            </a:r>
            <a:br>
              <a:rPr lang="nl-NL" altLang="nl-NL" sz="1600" dirty="0">
                <a:solidFill>
                  <a:srgbClr val="333399"/>
                </a:solidFill>
              </a:rPr>
            </a:br>
            <a:r>
              <a:rPr lang="nl-NL" altLang="nl-NL" sz="1600" dirty="0">
                <a:solidFill>
                  <a:srgbClr val="333399"/>
                </a:solidFill>
              </a:rPr>
              <a:t>één uit elk EU-land</a:t>
            </a:r>
            <a:br>
              <a:rPr lang="nl-NL" altLang="nl-NL" sz="1600" dirty="0">
                <a:solidFill>
                  <a:srgbClr val="333399"/>
                </a:solidFill>
              </a:rPr>
            </a:br>
            <a:endParaRPr lang="nl-NL" altLang="nl-NL" sz="800" dirty="0">
              <a:solidFill>
                <a:srgbClr val="333399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altLang="nl-NL" sz="1600" dirty="0">
                <a:solidFill>
                  <a:srgbClr val="333399"/>
                </a:solidFill>
              </a:rPr>
              <a:t>stelt nieuwe wetgeving voor</a:t>
            </a:r>
            <a:br>
              <a:rPr lang="nl-NL" altLang="nl-NL" sz="1600" dirty="0">
                <a:solidFill>
                  <a:srgbClr val="333399"/>
                </a:solidFill>
              </a:rPr>
            </a:br>
            <a:endParaRPr lang="nl-NL" altLang="nl-NL" sz="800" dirty="0">
              <a:solidFill>
                <a:srgbClr val="333399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altLang="nl-NL" sz="1600" dirty="0">
                <a:solidFill>
                  <a:srgbClr val="333399"/>
                </a:solidFill>
              </a:rPr>
              <a:t>uitvoerend orgaan</a:t>
            </a:r>
            <a:br>
              <a:rPr lang="nl-NL" altLang="nl-NL" sz="1600" dirty="0">
                <a:solidFill>
                  <a:srgbClr val="333399"/>
                </a:solidFill>
              </a:rPr>
            </a:br>
            <a:endParaRPr lang="nl-NL" altLang="nl-NL" sz="800" dirty="0">
              <a:solidFill>
                <a:srgbClr val="333399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altLang="nl-NL" sz="1600" dirty="0">
                <a:solidFill>
                  <a:srgbClr val="333399"/>
                </a:solidFill>
              </a:rPr>
              <a:t>hoedster van de verdragen (ziet toe op de uitvoering)</a:t>
            </a:r>
          </a:p>
          <a:p>
            <a:pPr eaLnBrk="1" hangingPunct="1">
              <a:spcBef>
                <a:spcPct val="0"/>
              </a:spcBef>
              <a:buNone/>
            </a:pPr>
            <a:endParaRPr lang="nl-NL" altLang="nl-NL" sz="800" dirty="0">
              <a:solidFill>
                <a:srgbClr val="333399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altLang="nl-NL" sz="1600" dirty="0">
                <a:solidFill>
                  <a:srgbClr val="333399"/>
                </a:solidFill>
              </a:rPr>
              <a:t>vertegenwoordigt de EU in de rest van de wereld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49" y="5292068"/>
            <a:ext cx="5362349" cy="156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0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836440" y="1484784"/>
            <a:ext cx="742791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l-NL" altLang="nl-NL" sz="2800" dirty="0">
                <a:solidFill>
                  <a:srgbClr val="0F5494"/>
                </a:solidFill>
                <a:latin typeface="+mj-lt"/>
                <a:ea typeface="+mj-ea"/>
                <a:cs typeface="+mj-cs"/>
              </a:rPr>
              <a:t>Zo worden EU-wetten gemaakt</a:t>
            </a:r>
          </a:p>
        </p:txBody>
      </p:sp>
      <p:sp>
        <p:nvSpPr>
          <p:cNvPr id="8195" name="Line 28"/>
          <p:cNvSpPr>
            <a:spLocks noChangeShapeType="1"/>
          </p:cNvSpPr>
          <p:nvPr/>
        </p:nvSpPr>
        <p:spPr bwMode="auto">
          <a:xfrm>
            <a:off x="6108700" y="3078832"/>
            <a:ext cx="0" cy="762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333399"/>
              </a:solidFill>
              <a:latin typeface="+mn-lt"/>
            </a:endParaRPr>
          </a:p>
        </p:txBody>
      </p:sp>
      <p:sp>
        <p:nvSpPr>
          <p:cNvPr id="8196" name="Oval 6"/>
          <p:cNvSpPr>
            <a:spLocks noChangeArrowheads="1"/>
          </p:cNvSpPr>
          <p:nvPr/>
        </p:nvSpPr>
        <p:spPr bwMode="auto">
          <a:xfrm>
            <a:off x="3686175" y="2423120"/>
            <a:ext cx="4876800" cy="533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nl-NL" altLang="nl-NL" sz="1600" b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3813820" y="2423120"/>
            <a:ext cx="4800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nl-NL" altLang="nl-NL" dirty="0">
                <a:solidFill>
                  <a:srgbClr val="333399"/>
                </a:solidFill>
                <a:latin typeface="+mn-lt"/>
              </a:rPr>
              <a:t>Burgers, belangengroeperingen, deskundigen: bespreken, raadplegen</a:t>
            </a:r>
          </a:p>
        </p:txBody>
      </p:sp>
      <p:sp>
        <p:nvSpPr>
          <p:cNvPr id="8198" name="Oval 13"/>
          <p:cNvSpPr>
            <a:spLocks noChangeArrowheads="1"/>
          </p:cNvSpPr>
          <p:nvPr/>
        </p:nvSpPr>
        <p:spPr bwMode="auto">
          <a:xfrm>
            <a:off x="3749675" y="3274020"/>
            <a:ext cx="4876800" cy="533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nl-NL" altLang="nl-NL" sz="1600" b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3855864" y="3350220"/>
            <a:ext cx="480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nl-NL" altLang="nl-NL" dirty="0">
                <a:solidFill>
                  <a:srgbClr val="333399"/>
                </a:solidFill>
                <a:latin typeface="+mn-lt"/>
              </a:rPr>
              <a:t>Commissie: formeel voorstel </a:t>
            </a:r>
          </a:p>
        </p:txBody>
      </p:sp>
      <p:sp>
        <p:nvSpPr>
          <p:cNvPr id="8200" name="Oval 14"/>
          <p:cNvSpPr>
            <a:spLocks noChangeArrowheads="1"/>
          </p:cNvSpPr>
          <p:nvPr/>
        </p:nvSpPr>
        <p:spPr bwMode="auto">
          <a:xfrm>
            <a:off x="3771900" y="4112220"/>
            <a:ext cx="4876800" cy="533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800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nl-NL" altLang="nl-NL" sz="1600" b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830712" y="4264620"/>
            <a:ext cx="480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nl-NL" altLang="nl-NL" dirty="0">
                <a:solidFill>
                  <a:srgbClr val="333399"/>
                </a:solidFill>
                <a:latin typeface="+mn-lt"/>
              </a:rPr>
              <a:t>Parlement  en Raad van Ministers: gezamenlijk besluit </a:t>
            </a:r>
          </a:p>
        </p:txBody>
      </p:sp>
      <p:sp>
        <p:nvSpPr>
          <p:cNvPr id="8202" name="Rectangle 11"/>
          <p:cNvSpPr>
            <a:spLocks noChangeArrowheads="1"/>
          </p:cNvSpPr>
          <p:nvPr/>
        </p:nvSpPr>
        <p:spPr bwMode="auto">
          <a:xfrm>
            <a:off x="3810000" y="5852120"/>
            <a:ext cx="480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nl-NL" altLang="nl-NL" dirty="0">
                <a:solidFill>
                  <a:srgbClr val="333399"/>
                </a:solidFill>
                <a:latin typeface="+mn-lt"/>
              </a:rPr>
              <a:t>Commissie en Hof van Justitie: uitvoering controleren</a:t>
            </a:r>
          </a:p>
        </p:txBody>
      </p:sp>
      <p:sp>
        <p:nvSpPr>
          <p:cNvPr id="8203" name="Oval 16"/>
          <p:cNvSpPr>
            <a:spLocks noChangeArrowheads="1"/>
          </p:cNvSpPr>
          <p:nvPr/>
        </p:nvSpPr>
        <p:spPr bwMode="auto">
          <a:xfrm>
            <a:off x="3716015" y="5775920"/>
            <a:ext cx="4876800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nl-NL" altLang="nl-NL" sz="1600" b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8204" name="Oval 15"/>
          <p:cNvSpPr>
            <a:spLocks noChangeArrowheads="1"/>
          </p:cNvSpPr>
          <p:nvPr/>
        </p:nvSpPr>
        <p:spPr bwMode="auto">
          <a:xfrm>
            <a:off x="3733800" y="4963120"/>
            <a:ext cx="4876800" cy="533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nl-NL" altLang="nl-NL" sz="1600" b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8205" name="Rectangle 10"/>
          <p:cNvSpPr>
            <a:spLocks noChangeArrowheads="1"/>
          </p:cNvSpPr>
          <p:nvPr/>
        </p:nvSpPr>
        <p:spPr bwMode="auto">
          <a:xfrm>
            <a:off x="3848100" y="5013920"/>
            <a:ext cx="480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nl-NL" altLang="nl-NL" dirty="0">
                <a:solidFill>
                  <a:srgbClr val="333399"/>
                </a:solidFill>
                <a:latin typeface="+mn-lt"/>
              </a:rPr>
              <a:t>Nationale of lokale autoriteiten: uitvoering</a:t>
            </a:r>
          </a:p>
        </p:txBody>
      </p:sp>
      <p:sp>
        <p:nvSpPr>
          <p:cNvPr id="8206" name="Line 30"/>
          <p:cNvSpPr>
            <a:spLocks noChangeShapeType="1"/>
          </p:cNvSpPr>
          <p:nvPr/>
        </p:nvSpPr>
        <p:spPr bwMode="auto">
          <a:xfrm>
            <a:off x="6108700" y="3909020"/>
            <a:ext cx="0" cy="762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333399"/>
              </a:solidFill>
              <a:latin typeface="+mn-lt"/>
            </a:endParaRPr>
          </a:p>
        </p:txBody>
      </p:sp>
      <p:sp>
        <p:nvSpPr>
          <p:cNvPr id="8207" name="Line 31"/>
          <p:cNvSpPr>
            <a:spLocks noChangeShapeType="1"/>
          </p:cNvSpPr>
          <p:nvPr/>
        </p:nvSpPr>
        <p:spPr bwMode="auto">
          <a:xfrm>
            <a:off x="6124575" y="4740870"/>
            <a:ext cx="0" cy="762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333399"/>
              </a:solidFill>
              <a:latin typeface="+mn-lt"/>
            </a:endParaRPr>
          </a:p>
        </p:txBody>
      </p:sp>
      <p:sp>
        <p:nvSpPr>
          <p:cNvPr id="8208" name="Line 32"/>
          <p:cNvSpPr>
            <a:spLocks noChangeShapeType="1"/>
          </p:cNvSpPr>
          <p:nvPr/>
        </p:nvSpPr>
        <p:spPr bwMode="auto">
          <a:xfrm>
            <a:off x="6124575" y="5579070"/>
            <a:ext cx="0" cy="762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33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015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1222</TotalTime>
  <Words>451</Words>
  <Application>Microsoft Office PowerPoint</Application>
  <PresentationFormat>Widescreen</PresentationFormat>
  <Paragraphs>85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Verdana</vt:lpstr>
      <vt:lpstr>Webdings</vt:lpstr>
      <vt:lpstr>Wingdings</vt:lpstr>
      <vt:lpstr>Blank</vt:lpstr>
      <vt:lpstr>2_Blank</vt:lpstr>
      <vt:lpstr>Rollenspel EU  besluitvorming https://www.youtube.com/watch?v=tTcLHtcux0k</vt:lpstr>
      <vt:lpstr>PowerPoint Presentation</vt:lpstr>
      <vt:lpstr>Bevolking in miljoenen (2024) 449 miljoen in totaal</vt:lpstr>
      <vt:lpstr>Drie Voorzitters:</vt:lpstr>
      <vt:lpstr>PowerPoint Presentation</vt:lpstr>
      <vt:lpstr>Het Europees Parlement – de stem van het volk</vt:lpstr>
      <vt:lpstr>De Raad van Ministers – de stem van de EU-landen</vt:lpstr>
      <vt:lpstr>De Europese Commissie – op de bres voor het algemeen belang</vt:lpstr>
      <vt:lpstr>PowerPoint Presentation</vt:lpstr>
      <vt:lpstr>PowerPoint Presentation</vt:lpstr>
      <vt:lpstr> Probleem Europese Commissie:  Verschil in chocoladeproductie  (cacaoboter vs. plantaardige vetten)  Chocolade die plantaardige vetten bevat die niet van cacao afkomstig zijn mag in bepaalde landen geen ´chocolade´ heten en er daarom ook niet worden verkocht. </vt:lpstr>
      <vt:lpstr>  - Bedrijven uit EU-lidstaten mogen chocolade maken  met andere plantaardige vetten   (dus: je mag cacaoboter vervangen)  - EU-lidstaten zijn verplicht chocolade op hun markt toe te laten die i.p.v. cacaoboter plantaardige vetten bevat   (dus: je mag chocolade met andere ingrediënten in een andere lidstaat verkopen en het nog steeds chocolade noemen)    </vt:lpstr>
      <vt:lpstr>Jullie krijgen nu briefings,  een paar minuten lezen en dan aan de slag!   Succes!  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INFELDT Madeleine (COMM-THE HAGUE)</dc:creator>
  <cp:lastModifiedBy>LANGER Liselotte Justine (COMM-THE HAGUE)</cp:lastModifiedBy>
  <cp:revision>98</cp:revision>
  <dcterms:created xsi:type="dcterms:W3CDTF">2015-09-01T14:19:35Z</dcterms:created>
  <dcterms:modified xsi:type="dcterms:W3CDTF">2025-03-25T10:16:34Z</dcterms:modified>
</cp:coreProperties>
</file>