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69" r:id="rId3"/>
    <p:sldId id="272" r:id="rId4"/>
    <p:sldId id="273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  <a:srgbClr val="FFFFFF"/>
    <a:srgbClr val="0F5494"/>
    <a:srgbClr val="0000BC"/>
    <a:srgbClr val="0000DA"/>
    <a:srgbClr val="0000A4"/>
    <a:srgbClr val="3166CF"/>
    <a:srgbClr val="3E6FD2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.0.51\groupshare\Delivery%20Management\FWC%202%20-%20PO_2016-20_A5\SC149+369%20%20-%20Daily%20maintenance%20-%20COMM%20C1\EU%20in%20slides\graphs\14_EU%20population_Brex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1178578826431074E-2"/>
          <c:w val="0.96604938271604934"/>
          <c:h val="0.634931353327403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1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42-4BCC-AEE2-005D23B0B1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42-4BCC-AEE2-005D23B0B1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42-4BCC-AEE2-005D23B0B1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42-4BCC-AEE2-005D23B0B1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42-4BCC-AEE2-005D23B0B10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19,2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42-4BCC-AEE2-005D23B0B10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42-4BCC-AEE2-005D23B0B10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42-4BCC-AEE2-005D23B0B10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42-4BCC-AEE2-005D23B0B10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10,3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42-4BCC-AEE2-005D23B0B10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42-4BCC-AEE2-005D23B0B10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42-4BCC-AEE2-005D23B0B10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42-4BCC-AEE2-005D23B0B10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42-4BCC-AEE2-005D23B0B10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42-4BCC-AEE2-005D23B0B10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42-4BCC-AEE2-005D23B0B100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population_Brexit.xlsx]NL'!$A$1:$A$27</c:f>
              <c:strCache>
                <c:ptCount val="27"/>
                <c:pt idx="0">
                  <c:v>Duitsland</c:v>
                </c:pt>
                <c:pt idx="1">
                  <c:v>Frankrijk</c:v>
                </c:pt>
                <c:pt idx="2">
                  <c:v>Italië</c:v>
                </c:pt>
                <c:pt idx="3">
                  <c:v>Spanje</c:v>
                </c:pt>
                <c:pt idx="4">
                  <c:v>Polen</c:v>
                </c:pt>
                <c:pt idx="5">
                  <c:v>Roemenië</c:v>
                </c:pt>
                <c:pt idx="6">
                  <c:v>Nederland</c:v>
                </c:pt>
                <c:pt idx="7">
                  <c:v>België</c:v>
                </c:pt>
                <c:pt idx="8">
                  <c:v>Griekenland</c:v>
                </c:pt>
                <c:pt idx="9">
                  <c:v>Tsjechië</c:v>
                </c:pt>
                <c:pt idx="10">
                  <c:v>Portugal</c:v>
                </c:pt>
                <c:pt idx="11">
                  <c:v>Zweden</c:v>
                </c:pt>
                <c:pt idx="12">
                  <c:v>Hongarije</c:v>
                </c:pt>
                <c:pt idx="13">
                  <c:v>Oostenrijk</c:v>
                </c:pt>
                <c:pt idx="14">
                  <c:v>Bulgarije</c:v>
                </c:pt>
                <c:pt idx="15">
                  <c:v>Denemarken</c:v>
                </c:pt>
                <c:pt idx="16">
                  <c:v>Finland</c:v>
                </c:pt>
                <c:pt idx="17">
                  <c:v>Slowakije</c:v>
                </c:pt>
                <c:pt idx="18">
                  <c:v>Ierland</c:v>
                </c:pt>
                <c:pt idx="19">
                  <c:v>Kroatië</c:v>
                </c:pt>
                <c:pt idx="20">
                  <c:v>Litouwen</c:v>
                </c:pt>
                <c:pt idx="21">
                  <c:v>Slovenië</c:v>
                </c:pt>
                <c:pt idx="22">
                  <c:v>Letland</c:v>
                </c:pt>
                <c:pt idx="23">
                  <c:v>Estland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population_Brexit.xlsx]NL'!$D$1:$D$27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2.1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9-4FFA-988B-297B1BA9C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974523568"/>
        <c:axId val="974523960"/>
      </c:barChart>
      <c:catAx>
        <c:axId val="9745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974523960"/>
        <c:crosses val="autoZero"/>
        <c:auto val="1"/>
        <c:lblAlgn val="ctr"/>
        <c:lblOffset val="100"/>
        <c:noMultiLvlLbl val="0"/>
      </c:catAx>
      <c:valAx>
        <c:axId val="974523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45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4CD26B0-42F2-437A-A735-2E0866E2E3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256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60C6D0A-501B-4412-B201-7FE055E2F9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148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9F9166-8D5C-4C9B-9E25-BC62AF50A4FD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4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E6D7D4-73C3-4229-8EBC-CBBDDAB02641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13</a:t>
            </a:fld>
            <a:endParaRPr lang="en-GB" altLang="nl-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34AFF1-1ED3-416C-84B8-0CDB0B317D56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5</a:t>
            </a:fld>
            <a:endParaRPr lang="fr-FR" altLang="nl-N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DCAC3D-56C2-4D7D-AB64-3E186A077349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6</a:t>
            </a:fld>
            <a:endParaRPr lang="fr-FR" altLang="nl-N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7A03C-C6B2-4768-9DB3-F137F0FDA419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7</a:t>
            </a:fld>
            <a:endParaRPr lang="fr-FR" altLang="nl-N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AD713-5A7B-4BCB-A33F-EA462A67E63B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8</a:t>
            </a:fld>
            <a:endParaRPr lang="fr-FR" altLang="nl-N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FCB0BB-5178-4A6C-B2E9-E94D38A2C2C1}" type="slidenum">
              <a:rPr lang="fr-FR" altLang="nl-NL" smtClean="0"/>
              <a:pPr algn="r" eaLnBrk="1" hangingPunct="1">
                <a:spcBef>
                  <a:spcPct val="0"/>
                </a:spcBef>
              </a:pPr>
              <a:t>9</a:t>
            </a:fld>
            <a:endParaRPr lang="fr-FR" altLang="nl-N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2EDF5E-FE44-4735-876C-891E33F1A708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10</a:t>
            </a:fld>
            <a:endParaRPr lang="en-GB" altLang="nl-N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E8E283-2AFB-4F27-899D-EC38CBD3BCFB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11</a:t>
            </a:fld>
            <a:endParaRPr lang="en-GB" alt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637" indent="-288322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28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602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5917" indent="-230657" algn="l" defTabSz="9130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723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54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861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76" indent="-230657" defTabSz="9130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DE0A3C-87F1-461E-A8C1-854CF54BE8CA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12</a:t>
            </a:fld>
            <a:endParaRPr lang="en-GB" alt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1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39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AFEDA31-1E59-417A-8775-02A0DF554FC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0F84-3E78-4833-964A-BA20837D2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3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2" y="1339850"/>
            <a:ext cx="276224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2F4B-2E0B-4865-93BC-EA14B1994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67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3"/>
            <a:ext cx="6720416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1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AFEDA31-1E59-417A-8775-02A0DF554FC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63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D870-6F33-4D3B-BA8B-B843EFB91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5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E96A-5BF1-4E52-A840-58E460ECD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07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8"/>
            <a:ext cx="53848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8"/>
            <a:ext cx="53848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1F3C-3589-4C71-8FAA-5EBAF0FF9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62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346C-9CA2-4CC8-9232-5D6AAD307A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927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E632-D51A-431A-9066-EB9F4EE86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43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EB58-8061-4942-9DAB-A0B05BD45E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15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EF2B-931A-46A3-AD4F-93E67127C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7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D870-6F33-4D3B-BA8B-B843EFB91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47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5F6E3-AA20-4D74-854D-61659B3391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05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0F84-3E78-4833-964A-BA20837D2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91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3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2F4B-2E0B-4865-93BC-EA14B1994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0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E96A-5BF1-4E52-A840-58E460ECD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8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1F3C-3589-4C71-8FAA-5EBAF0FF9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1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346C-9CA2-4CC8-9232-5D6AAD307A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7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E632-D51A-431A-9066-EB9F4EE86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5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EB58-8061-4942-9DAB-A0B05BD45E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9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EF2B-931A-46A3-AD4F-93E67127C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1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5F6E3-AA20-4D74-854D-61659B3391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3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6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8FBBED1-2EAC-40CA-B6C7-BAF383EFB7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5683251" y="6659564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8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8FBBED1-2EAC-40CA-B6C7-BAF383EFB7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83251" y="6659566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7568" y="2132856"/>
            <a:ext cx="7992888" cy="1872208"/>
          </a:xfrm>
        </p:spPr>
        <p:txBody>
          <a:bodyPr/>
          <a:lstStyle/>
          <a:p>
            <a:pPr algn="ctr"/>
            <a:r>
              <a:rPr lang="en-GB" altLang="en-US" sz="6000" dirty="0" err="1"/>
              <a:t>Rollenspel</a:t>
            </a:r>
            <a:r>
              <a:rPr lang="en-GB" altLang="en-US" sz="6000" dirty="0"/>
              <a:t> EU</a:t>
            </a:r>
            <a:br>
              <a:rPr lang="en-GB" altLang="en-US" sz="6000" dirty="0"/>
            </a:br>
            <a:r>
              <a:rPr lang="en-GB" altLang="en-US" sz="1000" dirty="0"/>
              <a:t/>
            </a:r>
            <a:br>
              <a:rPr lang="en-GB" altLang="en-US" sz="1000" dirty="0"/>
            </a:br>
            <a:r>
              <a:rPr lang="en-GB" altLang="en-US" sz="6000" dirty="0" err="1"/>
              <a:t>besluitvorming</a:t>
            </a: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1000" dirty="0"/>
              <a:t>https://www.youtube.com/watch?v=tTcLHtcux0k</a:t>
            </a:r>
          </a:p>
        </p:txBody>
      </p:sp>
    </p:spTree>
    <p:extLst>
      <p:ext uri="{BB962C8B-B14F-4D97-AF65-F5344CB8AC3E}">
        <p14:creationId xmlns:p14="http://schemas.microsoft.com/office/powerpoint/2010/main" val="2649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uropean-council-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139852"/>
            <a:ext cx="51736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2207569" y="1493912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</a:rPr>
              <a:t>Rollenspel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0F5494"/>
                </a:solidFill>
              </a:rPr>
              <a:t/>
            </a:r>
            <a:br>
              <a:rPr lang="nl-NL" altLang="nl-NL" sz="1000" dirty="0">
                <a:solidFill>
                  <a:srgbClr val="0F5494"/>
                </a:solidFill>
              </a:rPr>
            </a:br>
            <a:r>
              <a:rPr lang="nl-NL" altLang="nl-NL" sz="2800" dirty="0">
                <a:solidFill>
                  <a:srgbClr val="0F5494"/>
                </a:solidFill>
              </a:rPr>
              <a:t>EU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2258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755702"/>
            <a:ext cx="8497888" cy="3049563"/>
          </a:xfrm>
        </p:spPr>
        <p:txBody>
          <a:bodyPr/>
          <a:lstStyle/>
          <a:p>
            <a:pPr algn="ctr"/>
            <a:r>
              <a:rPr lang="nl-NL" altLang="nl-NL" sz="3100" dirty="0">
                <a:solidFill>
                  <a:srgbClr val="663300"/>
                </a:solidFill>
              </a:rPr>
              <a:t/>
            </a:r>
            <a:br>
              <a:rPr lang="nl-NL" altLang="nl-NL" sz="3100" dirty="0">
                <a:solidFill>
                  <a:srgbClr val="663300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Probleem Europese Commissie: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b="0" dirty="0">
                <a:solidFill>
                  <a:srgbClr val="333399"/>
                </a:solidFill>
              </a:rPr>
              <a:t/>
            </a:r>
            <a:br>
              <a:rPr lang="nl-NL" altLang="nl-NL" sz="2000" b="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Verschil in chocoladeproductie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(cacaoboter vs. plantaardige vetten)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b="0" dirty="0">
                <a:solidFill>
                  <a:srgbClr val="333399"/>
                </a:solidFill>
              </a:rPr>
              <a:t/>
            </a:r>
            <a:br>
              <a:rPr lang="nl-NL" altLang="nl-NL" sz="2000" b="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Chocolade die plantaardige vetten bevat die niet van cacao afkomstig zijn mag in bepaalde landen geen ´chocolade´ heten en er daarom ook niet worden verkocht.</a:t>
            </a:r>
            <a:br>
              <a:rPr lang="nl-NL" altLang="nl-NL" sz="2000" dirty="0">
                <a:solidFill>
                  <a:srgbClr val="333399"/>
                </a:solidFill>
              </a:rPr>
            </a:br>
            <a:endParaRPr lang="en-GB" altLang="nl-NL" sz="2000" dirty="0">
              <a:solidFill>
                <a:srgbClr val="333399"/>
              </a:solidFill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1836440" y="1493912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EU interne markt: </a:t>
            </a:r>
            <a:b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</a:b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vrij verkeer van goederen</a:t>
            </a:r>
          </a:p>
        </p:txBody>
      </p:sp>
    </p:spTree>
    <p:extLst>
      <p:ext uri="{BB962C8B-B14F-4D97-AF65-F5344CB8AC3E}">
        <p14:creationId xmlns:p14="http://schemas.microsoft.com/office/powerpoint/2010/main" val="25876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48780" y="2636912"/>
            <a:ext cx="8497888" cy="4176464"/>
          </a:xfrm>
        </p:spPr>
        <p:txBody>
          <a:bodyPr/>
          <a:lstStyle/>
          <a:p>
            <a:pPr algn="ctr"/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- Bedrijven uit EU-lidstaten mogen chocolade maken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met andere plantaardige vetten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(dus: je mag cacaoboter vervangen)</a:t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/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- EU-lidstaten zijn verplicht chocolade op hun markt toe te laten die i.p.v. cacaoboter plantaardige vetten bevat 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  <a:t>(dus: je mag chocolade met andere ingrediënten in een andere lidstaat verkopen en het nog steeds chocolade noemen)</a:t>
            </a:r>
            <a:br>
              <a:rPr lang="nl-NL" altLang="nl-NL" sz="1600" i="1" kern="1200" dirty="0">
                <a:solidFill>
                  <a:srgbClr val="3E6FD2"/>
                </a:solidFill>
                <a:ea typeface="+mn-ea"/>
                <a:cs typeface="+mn-cs"/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/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dirty="0" smtClean="0">
                <a:solidFill>
                  <a:srgbClr val="663300"/>
                </a:solidFill>
              </a:rPr>
              <a:t/>
            </a:r>
            <a:br>
              <a:rPr lang="nl-NL" altLang="nl-NL" dirty="0" smtClean="0">
                <a:solidFill>
                  <a:srgbClr val="663300"/>
                </a:solidFill>
              </a:rPr>
            </a:br>
            <a:endParaRPr lang="en-GB" altLang="nl-NL" dirty="0" smtClean="0">
              <a:solidFill>
                <a:srgbClr val="663300"/>
              </a:solidFill>
            </a:endParaRP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836440" y="1484784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EC voorstel Chocoladerichtlijn</a:t>
            </a:r>
          </a:p>
        </p:txBody>
      </p:sp>
    </p:spTree>
    <p:extLst>
      <p:ext uri="{BB962C8B-B14F-4D97-AF65-F5344CB8AC3E}">
        <p14:creationId xmlns:p14="http://schemas.microsoft.com/office/powerpoint/2010/main" val="39876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58552" y="1484785"/>
            <a:ext cx="8497888" cy="3897313"/>
          </a:xfrm>
        </p:spPr>
        <p:txBody>
          <a:bodyPr/>
          <a:lstStyle/>
          <a:p>
            <a:pPr algn="ctr"/>
            <a:r>
              <a:rPr lang="nl-NL" altLang="nl-NL" sz="2000" dirty="0">
                <a:solidFill>
                  <a:srgbClr val="333399"/>
                </a:solidFill>
              </a:rPr>
              <a:t>Jullie krijgen nu briefings,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>een paar minuten lezen en dan aan de slag!</a:t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2000" dirty="0">
                <a:solidFill>
                  <a:srgbClr val="333399"/>
                </a:solidFill>
              </a:rPr>
              <a:t/>
            </a:r>
            <a:br>
              <a:rPr lang="nl-NL" altLang="nl-NL" sz="2000" dirty="0">
                <a:solidFill>
                  <a:srgbClr val="333399"/>
                </a:solidFill>
              </a:rPr>
            </a:br>
            <a:r>
              <a:rPr lang="nl-NL" altLang="nl-NL" sz="3600" dirty="0">
                <a:solidFill>
                  <a:srgbClr val="333399"/>
                </a:solidFill>
              </a:rPr>
              <a:t>Succes!</a:t>
            </a:r>
            <a:r>
              <a:rPr lang="nl-NL" altLang="nl-NL" sz="1800" b="0" dirty="0">
                <a:solidFill>
                  <a:srgbClr val="333399"/>
                </a:solidFill>
              </a:rPr>
              <a:t/>
            </a:r>
            <a:br>
              <a:rPr lang="nl-NL" altLang="nl-NL" sz="1800" b="0" dirty="0">
                <a:solidFill>
                  <a:srgbClr val="333399"/>
                </a:solidFill>
              </a:rPr>
            </a:br>
            <a:r>
              <a:rPr lang="nl-NL" altLang="nl-NL" sz="1800" b="0" dirty="0">
                <a:solidFill>
                  <a:srgbClr val="333399"/>
                </a:solidFill>
              </a:rPr>
              <a:t/>
            </a:r>
            <a:br>
              <a:rPr lang="nl-NL" altLang="nl-NL" sz="1800" b="0" dirty="0">
                <a:solidFill>
                  <a:srgbClr val="333399"/>
                </a:solidFill>
              </a:rPr>
            </a:br>
            <a:r>
              <a:rPr lang="nl-NL" altLang="nl-NL" sz="1800" dirty="0">
                <a:solidFill>
                  <a:srgbClr val="333399"/>
                </a:solidFill>
              </a:rPr>
              <a:t/>
            </a:r>
            <a:br>
              <a:rPr lang="nl-NL" altLang="nl-NL" sz="1800" dirty="0">
                <a:solidFill>
                  <a:srgbClr val="333399"/>
                </a:solidFill>
              </a:rPr>
            </a:br>
            <a:endParaRPr lang="en-GB" altLang="nl-NL" sz="1800" dirty="0">
              <a:solidFill>
                <a:srgbClr val="333399"/>
              </a:solidFill>
            </a:endParaRPr>
          </a:p>
        </p:txBody>
      </p:sp>
      <p:pic>
        <p:nvPicPr>
          <p:cNvPr id="12291" name="Picture 3" descr="chocol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14900"/>
            <a:ext cx="914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1981201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C7B45F5-4434-4699-88DF-A77542E0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Europese Unie: 446 miljoen mensen – 27 landen</a:t>
            </a: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C7B45F5-4434-4699-88DF-A77542E0993F}"/>
              </a:ext>
            </a:extLst>
          </p:cNvPr>
          <p:cNvSpPr txBox="1">
            <a:spLocks/>
          </p:cNvSpPr>
          <p:nvPr/>
        </p:nvSpPr>
        <p:spPr bwMode="auto">
          <a:xfrm>
            <a:off x="1532118" y="2130425"/>
            <a:ext cx="2852942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en-US" sz="2000" b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Europese Unie:</a:t>
            </a:r>
          </a:p>
          <a:p>
            <a:pPr algn="ctr" eaLnBrk="1" hangingPunct="1">
              <a:defRPr/>
            </a:pPr>
            <a:r>
              <a:rPr lang="nl-NL" altLang="en-US" sz="2000" b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landen</a:t>
            </a:r>
            <a:endParaRPr lang="nl-BE" altLang="en-US" sz="2000" b="1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82D89E9-34D9-4D73-A93D-3C972300B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67" y="1196752"/>
            <a:ext cx="57239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9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57E9F1E9-431F-499C-8CBE-357B3D5E6F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1051" y="1415747"/>
            <a:ext cx="10972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Bevolking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in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miljoenen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(2021)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447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miljoen</a:t>
            </a:r>
            <a:r>
              <a:rPr lang="en-US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 in </a:t>
            </a:r>
            <a:r>
              <a:rPr lang="en-US" altLang="en-US" sz="1800" dirty="0" err="1">
                <a:solidFill>
                  <a:srgbClr val="0F5494"/>
                </a:solidFill>
                <a:latin typeface="Verdana" panose="020B0604030504040204" pitchFamily="34" charset="0"/>
              </a:rPr>
              <a:t>totaal</a:t>
            </a:r>
            <a:endParaRPr lang="en-US" altLang="en-US" sz="3600" dirty="0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2739"/>
              </p:ext>
            </p:extLst>
          </p:nvPr>
        </p:nvGraphicFramePr>
        <p:xfrm>
          <a:off x="1981200" y="2492376"/>
          <a:ext cx="8229600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2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1267023"/>
            <a:ext cx="6172200" cy="702469"/>
          </a:xfrm>
        </p:spPr>
        <p:txBody>
          <a:bodyPr/>
          <a:lstStyle/>
          <a:p>
            <a:pPr eaLnBrk="1" hangingPunct="1"/>
            <a:r>
              <a:rPr lang="en-US" altLang="en-US" sz="2100" dirty="0" err="1"/>
              <a:t>Drie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Voorzitters</a:t>
            </a:r>
            <a:r>
              <a:rPr lang="en-US" altLang="en-US" sz="21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3145" y="2051722"/>
            <a:ext cx="367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750" b="1" dirty="0">
              <a:solidFill>
                <a:srgbClr val="667F1E"/>
              </a:solidFill>
            </a:endParaRPr>
          </a:p>
          <a:p>
            <a:pPr defTabSz="685800"/>
            <a:r>
              <a:rPr lang="en-US" sz="1425" b="1" dirty="0">
                <a:solidFill>
                  <a:srgbClr val="667F1E"/>
                </a:solidFill>
              </a:rPr>
              <a:t>Roberta </a:t>
            </a:r>
            <a:r>
              <a:rPr lang="en-US" sz="1425" b="1" dirty="0" err="1">
                <a:solidFill>
                  <a:srgbClr val="667F1E"/>
                </a:solidFill>
              </a:rPr>
              <a:t>Metsola</a:t>
            </a:r>
            <a:r>
              <a:rPr lang="en-US" sz="1425" b="1" dirty="0">
                <a:solidFill>
                  <a:srgbClr val="667F1E"/>
                </a:solidFill>
              </a:rPr>
              <a:t/>
            </a:r>
            <a:br>
              <a:rPr lang="en-US" sz="1425" b="1" dirty="0">
                <a:solidFill>
                  <a:srgbClr val="667F1E"/>
                </a:solidFill>
              </a:rPr>
            </a:br>
            <a:r>
              <a:rPr lang="en-US" sz="1425" b="1" dirty="0">
                <a:solidFill>
                  <a:srgbClr val="333399"/>
                </a:solidFill>
              </a:rPr>
              <a:t>Europees </a:t>
            </a:r>
            <a:r>
              <a:rPr lang="en-US" sz="1425" b="1" dirty="0" err="1">
                <a:solidFill>
                  <a:srgbClr val="333399"/>
                </a:solidFill>
              </a:rPr>
              <a:t>Parlement</a:t>
            </a:r>
            <a:endParaRPr lang="en-GB" sz="1425" b="1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8707" y="3716450"/>
            <a:ext cx="486054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425" b="1" dirty="0">
                <a:solidFill>
                  <a:srgbClr val="667F1E"/>
                </a:solidFill>
              </a:rPr>
              <a:t>Charles Michel</a:t>
            </a:r>
            <a:r>
              <a:rPr lang="en-GB" sz="1125" b="1" dirty="0"/>
              <a:t/>
            </a:r>
            <a:br>
              <a:rPr lang="en-GB" sz="1125" b="1" dirty="0"/>
            </a:br>
            <a:r>
              <a:rPr lang="en-GB" sz="1425" b="1" dirty="0" err="1">
                <a:solidFill>
                  <a:srgbClr val="333399"/>
                </a:solidFill>
              </a:rPr>
              <a:t>Europese</a:t>
            </a:r>
            <a:r>
              <a:rPr lang="en-GB" sz="1425" b="1" dirty="0">
                <a:solidFill>
                  <a:srgbClr val="333399"/>
                </a:solidFill>
              </a:rPr>
              <a:t> Raad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707" y="5162178"/>
            <a:ext cx="464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750" dirty="0"/>
          </a:p>
          <a:p>
            <a:pPr defTabSz="685800"/>
            <a:r>
              <a:rPr lang="en-GB" sz="1425" b="1" dirty="0">
                <a:solidFill>
                  <a:srgbClr val="667F1E"/>
                </a:solidFill>
              </a:rPr>
              <a:t>Ursula von der </a:t>
            </a:r>
            <a:r>
              <a:rPr lang="en-GB" sz="1425" b="1" dirty="0" err="1">
                <a:solidFill>
                  <a:srgbClr val="667F1E"/>
                </a:solidFill>
              </a:rPr>
              <a:t>Leyen</a:t>
            </a:r>
            <a:endParaRPr lang="en-GB" sz="1425" b="1" dirty="0">
              <a:solidFill>
                <a:srgbClr val="667F1E"/>
              </a:solidFill>
            </a:endParaRPr>
          </a:p>
          <a:p>
            <a:pPr defTabSz="685800"/>
            <a:r>
              <a:rPr lang="en-GB" sz="1425" b="1" dirty="0" err="1">
                <a:solidFill>
                  <a:srgbClr val="333399"/>
                </a:solidFill>
              </a:rPr>
              <a:t>Europese</a:t>
            </a:r>
            <a:r>
              <a:rPr lang="en-GB" sz="1425" b="1" dirty="0">
                <a:solidFill>
                  <a:srgbClr val="333399"/>
                </a:solidFill>
              </a:rPr>
              <a:t> Commissie</a:t>
            </a:r>
          </a:p>
          <a:p>
            <a:pPr defTabSz="685800"/>
            <a:endParaRPr lang="en-GB" sz="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E2CF962-13EC-4E11-8986-C699581C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365" r="-2" b="-2"/>
          <a:stretch>
            <a:fillRect/>
          </a:stretch>
        </p:blipFill>
        <p:spPr bwMode="auto">
          <a:xfrm>
            <a:off x="7906887" y="3319942"/>
            <a:ext cx="1221791" cy="13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140" y="4847580"/>
            <a:ext cx="1225185" cy="1414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139" y="1667872"/>
            <a:ext cx="1225185" cy="14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3366368"/>
            <a:ext cx="2185628" cy="533400"/>
          </a:xfrm>
          <a:ln w="31750">
            <a:solidFill>
              <a:srgbClr val="0093D3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>
              <a:buNone/>
            </a:pPr>
            <a:r>
              <a:rPr lang="nl-NL" altLang="nl-NL" sz="1300" b="1" i="0" kern="1200" dirty="0">
                <a:solidFill>
                  <a:srgbClr val="333399"/>
                </a:solidFill>
              </a:rPr>
              <a:t>Europees Parlement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81201" y="332656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2000" dirty="0">
              <a:solidFill>
                <a:srgbClr val="3166CF"/>
              </a:solidFill>
              <a:latin typeface="+mn-lt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62200" y="4255368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Hof van Justitie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657600" y="4255368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Reken-kamer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953000" y="42553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Europees Economisch en Sociaal Comité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7543800" y="42553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Comité van de Regio’s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953000" y="33409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Raad van Ministers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(de Raad)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7543800" y="33409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Europese Commissie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2362200" y="51697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Europese Investeringsbank</a:t>
            </a: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7543800" y="5169768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>
                <a:solidFill>
                  <a:srgbClr val="333399"/>
                </a:solidFill>
                <a:latin typeface="+mn-lt"/>
              </a:rPr>
              <a:t>Europese Centrale Bank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5257800" y="5093568"/>
            <a:ext cx="1752600" cy="68580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3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5105400" y="5222156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Agentschappen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4953000" y="2426568"/>
            <a:ext cx="2286000" cy="5334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300" dirty="0">
                <a:solidFill>
                  <a:srgbClr val="333399"/>
                </a:solidFill>
                <a:latin typeface="+mn-lt"/>
              </a:rPr>
              <a:t>Europese Raad (top)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2640" y="15376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De EU-instellingen</a:t>
            </a:r>
          </a:p>
        </p:txBody>
      </p:sp>
    </p:spTree>
    <p:extLst>
      <p:ext uri="{BB962C8B-B14F-4D97-AF65-F5344CB8AC3E}">
        <p14:creationId xmlns:p14="http://schemas.microsoft.com/office/powerpoint/2010/main" val="11296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832" y="1484785"/>
            <a:ext cx="8229600" cy="936625"/>
          </a:xfrm>
        </p:spPr>
        <p:txBody>
          <a:bodyPr/>
          <a:lstStyle/>
          <a:p>
            <a:pPr marL="0"/>
            <a:r>
              <a:rPr lang="nl-NL" altLang="nl-NL" sz="2800" dirty="0"/>
              <a:t>Het Europees Parlement – de stem van het volk</a:t>
            </a:r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B1A6667F-717E-3C46-B781-F14D1D170D3C}"/>
              </a:ext>
            </a:extLst>
          </p:cNvPr>
          <p:cNvSpPr/>
          <p:nvPr/>
        </p:nvSpPr>
        <p:spPr bwMode="auto">
          <a:xfrm>
            <a:off x="5182524" y="2848135"/>
            <a:ext cx="5139320" cy="2952328"/>
          </a:xfrm>
          <a:prstGeom prst="rect">
            <a:avLst/>
          </a:prstGeom>
          <a:solidFill>
            <a:srgbClr val="BDDE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03912" y="3068960"/>
            <a:ext cx="48965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altLang="nl-NL" sz="1600" b="1" dirty="0">
                <a:solidFill>
                  <a:srgbClr val="333399"/>
                </a:solidFill>
                <a:latin typeface="+mn-lt"/>
              </a:rPr>
              <a:t>Beslist samen met Raad van Ministers over EU-wetten en EU-begroting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altLang="nl-NL" sz="1600" b="1" dirty="0">
                <a:solidFill>
                  <a:srgbClr val="333399"/>
                </a:solidFill>
                <a:latin typeface="+mn-lt"/>
              </a:rPr>
              <a:t>Democratisch toezicht op alle werkzaamheden van de 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705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gekozen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Europarlementariërs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Verkiezingen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elke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vijf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nl-NL" sz="1600" b="1" dirty="0" err="1">
                <a:solidFill>
                  <a:srgbClr val="333399"/>
                </a:solidFill>
                <a:latin typeface="+mn-lt"/>
              </a:rPr>
              <a:t>jaar</a:t>
            </a:r>
            <a:r>
              <a:rPr lang="en-US" altLang="nl-NL" sz="1600" b="1" dirty="0">
                <a:solidFill>
                  <a:srgbClr val="333399"/>
                </a:solidFill>
                <a:latin typeface="+mn-lt"/>
              </a:rPr>
              <a:t> (2019-2024)</a:t>
            </a:r>
            <a:endParaRPr lang="nl-NL" altLang="nl-NL" sz="1600" b="1" dirty="0">
              <a:solidFill>
                <a:srgbClr val="333399"/>
              </a:solidFill>
              <a:latin typeface="+mn-lt"/>
            </a:endParaRPr>
          </a:p>
          <a:p>
            <a:endParaRPr lang="nl-NL" altLang="nl-NL" i="1" dirty="0">
              <a:solidFill>
                <a:srgbClr val="333399"/>
              </a:solidFill>
            </a:endParaRPr>
          </a:p>
          <a:p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7E70A85F-8393-8C49-9725-623CAF218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90" y="3140285"/>
            <a:ext cx="3548051" cy="23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presidencia_conse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04" y="2486744"/>
            <a:ext cx="8586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840" y="1484785"/>
            <a:ext cx="8229600" cy="936625"/>
          </a:xfrm>
        </p:spPr>
        <p:txBody>
          <a:bodyPr/>
          <a:lstStyle/>
          <a:p>
            <a:pPr marL="0"/>
            <a:r>
              <a:rPr lang="nl-NL" altLang="nl-NL" sz="2800" dirty="0"/>
              <a:t>De Raad van Ministers – de stem van de EU-landen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19601" y="1805881"/>
            <a:ext cx="6137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één minister uit elk EU-land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voorzitterschap: rouleert elke zes maanden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beslist samen met het Parlement over 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	EU-wetten en EU-begroting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  <a:latin typeface="Webdings" pitchFamily="18" charset="2"/>
              </a:rPr>
              <a:t>4</a:t>
            </a:r>
            <a:r>
              <a:rPr lang="nl-NL" altLang="nl-NL" sz="1600" dirty="0">
                <a:solidFill>
                  <a:srgbClr val="333399"/>
                </a:solidFill>
              </a:rPr>
              <a:t>stuurt het gemeenschappelijk buitenlands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	en veiligheidsbeleid</a:t>
            </a:r>
            <a:endParaRPr lang="nl-NL" altLang="nl-NL" sz="16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840" y="1484264"/>
            <a:ext cx="8229600" cy="936625"/>
          </a:xfrm>
        </p:spPr>
        <p:txBody>
          <a:bodyPr/>
          <a:lstStyle/>
          <a:p>
            <a:pPr marL="0"/>
            <a:r>
              <a:rPr lang="nl-NL" altLang="nl-NL" sz="2800" dirty="0"/>
              <a:t>De Europese Commissie – op de bres voor het algemeen belang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401" y="2492896"/>
            <a:ext cx="5319911" cy="30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27 onafhankelijke leden, </a:t>
            </a:r>
            <a:br>
              <a:rPr lang="nl-NL" altLang="nl-NL" sz="1600" dirty="0">
                <a:solidFill>
                  <a:srgbClr val="333399"/>
                </a:solidFill>
              </a:rPr>
            </a:br>
            <a:r>
              <a:rPr lang="nl-NL" altLang="nl-NL" sz="1600" dirty="0">
                <a:solidFill>
                  <a:srgbClr val="333399"/>
                </a:solidFill>
              </a:rPr>
              <a:t>één uit elk EU-land</a:t>
            </a:r>
            <a:br>
              <a:rPr lang="nl-NL" altLang="nl-NL" sz="1600" dirty="0">
                <a:solidFill>
                  <a:srgbClr val="333399"/>
                </a:solidFill>
              </a:rPr>
            </a:b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stelt nieuwe wetgeving voor</a:t>
            </a:r>
            <a:br>
              <a:rPr lang="nl-NL" altLang="nl-NL" sz="1600" dirty="0">
                <a:solidFill>
                  <a:srgbClr val="333399"/>
                </a:solidFill>
              </a:rPr>
            </a:b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uitvoerend orgaan</a:t>
            </a:r>
            <a:br>
              <a:rPr lang="nl-NL" altLang="nl-NL" sz="1600" dirty="0">
                <a:solidFill>
                  <a:srgbClr val="333399"/>
                </a:solidFill>
              </a:rPr>
            </a:b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hoedster van de verdragen (ziet toe op de uitvoering)</a:t>
            </a:r>
          </a:p>
          <a:p>
            <a:pPr eaLnBrk="1" hangingPunct="1">
              <a:spcBef>
                <a:spcPct val="0"/>
              </a:spcBef>
              <a:buNone/>
            </a:pPr>
            <a:endParaRPr lang="nl-NL" altLang="nl-NL" sz="800" dirty="0">
              <a:solidFill>
                <a:srgbClr val="333399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1600" dirty="0">
                <a:solidFill>
                  <a:srgbClr val="333399"/>
                </a:solidFill>
              </a:rPr>
              <a:t>vertegenwoordigt de EU in de rest van de wereld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49" y="5292068"/>
            <a:ext cx="5362349" cy="15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36440" y="1484784"/>
            <a:ext cx="742791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8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Zo worden EU-wetten gemaakt</a:t>
            </a:r>
          </a:p>
        </p:txBody>
      </p:sp>
      <p:sp>
        <p:nvSpPr>
          <p:cNvPr id="8195" name="Line 28"/>
          <p:cNvSpPr>
            <a:spLocks noChangeShapeType="1"/>
          </p:cNvSpPr>
          <p:nvPr/>
        </p:nvSpPr>
        <p:spPr bwMode="auto">
          <a:xfrm>
            <a:off x="6108700" y="3078832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3686175" y="24231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3820" y="2423120"/>
            <a:ext cx="480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Burgers, belangengroeperingen, deskundigen: bespreken, raadplegen</a:t>
            </a:r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3749675" y="32740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855864" y="33502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Commissie: formeel voorstel </a:t>
            </a:r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3771900" y="41122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830712" y="42646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Parlement  en Raad van Ministers: gezamenlijk besluit 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810000" y="58521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Commissie en Hof van Justitie: uitvoering controleren</a:t>
            </a:r>
          </a:p>
        </p:txBody>
      </p:sp>
      <p:sp>
        <p:nvSpPr>
          <p:cNvPr id="8203" name="Oval 16"/>
          <p:cNvSpPr>
            <a:spLocks noChangeArrowheads="1"/>
          </p:cNvSpPr>
          <p:nvPr/>
        </p:nvSpPr>
        <p:spPr bwMode="auto">
          <a:xfrm>
            <a:off x="3716015" y="5775920"/>
            <a:ext cx="4876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4" name="Oval 15"/>
          <p:cNvSpPr>
            <a:spLocks noChangeArrowheads="1"/>
          </p:cNvSpPr>
          <p:nvPr/>
        </p:nvSpPr>
        <p:spPr bwMode="auto">
          <a:xfrm>
            <a:off x="3733800" y="496312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3848100" y="501392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dirty="0">
                <a:solidFill>
                  <a:srgbClr val="333399"/>
                </a:solidFill>
                <a:latin typeface="+mn-lt"/>
              </a:rPr>
              <a:t>Nationale of lokale autoriteiten: uitvoering</a:t>
            </a:r>
          </a:p>
        </p:txBody>
      </p:sp>
      <p:sp>
        <p:nvSpPr>
          <p:cNvPr id="8206" name="Line 30"/>
          <p:cNvSpPr>
            <a:spLocks noChangeShapeType="1"/>
          </p:cNvSpPr>
          <p:nvPr/>
        </p:nvSpPr>
        <p:spPr bwMode="auto">
          <a:xfrm>
            <a:off x="6108700" y="390902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7" name="Line 31"/>
          <p:cNvSpPr>
            <a:spLocks noChangeShapeType="1"/>
          </p:cNvSpPr>
          <p:nvPr/>
        </p:nvSpPr>
        <p:spPr bwMode="auto">
          <a:xfrm>
            <a:off x="6124575" y="474087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8" name="Line 32"/>
          <p:cNvSpPr>
            <a:spLocks noChangeShapeType="1"/>
          </p:cNvSpPr>
          <p:nvPr/>
        </p:nvSpPr>
        <p:spPr bwMode="auto">
          <a:xfrm>
            <a:off x="6124575" y="557907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1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1103</TotalTime>
  <Words>445</Words>
  <Application>Microsoft Office PowerPoint</Application>
  <PresentationFormat>Widescreen</PresentationFormat>
  <Paragraphs>79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Verdana</vt:lpstr>
      <vt:lpstr>Webdings</vt:lpstr>
      <vt:lpstr>Wingdings</vt:lpstr>
      <vt:lpstr>Blank</vt:lpstr>
      <vt:lpstr>2_Blank</vt:lpstr>
      <vt:lpstr>Rollenspel EU  besluitvorming https://www.youtube.com/watch?v=tTcLHtcux0k</vt:lpstr>
      <vt:lpstr>PowerPoint Presentation</vt:lpstr>
      <vt:lpstr>Bevolking in miljoenen (2021) 447 miljoen in totaal</vt:lpstr>
      <vt:lpstr>Drie Voorzitters:</vt:lpstr>
      <vt:lpstr>PowerPoint Presentation</vt:lpstr>
      <vt:lpstr>Het Europees Parlement – de stem van het volk</vt:lpstr>
      <vt:lpstr>De Raad van Ministers – de stem van de EU-landen</vt:lpstr>
      <vt:lpstr>De Europese Commissie – op de bres voor het algemeen belang</vt:lpstr>
      <vt:lpstr>PowerPoint Presentation</vt:lpstr>
      <vt:lpstr>PowerPoint Presentation</vt:lpstr>
      <vt:lpstr> Probleem Europese Commissie:  Verschil in chocoladeproductie  (cacaoboter vs. plantaardige vetten)  Chocolade die plantaardige vetten bevat die niet van cacao afkomstig zijn mag in bepaalde landen geen ´chocolade´ heten en er daarom ook niet worden verkocht. </vt:lpstr>
      <vt:lpstr>  - Bedrijven uit EU-lidstaten mogen chocolade maken  met andere plantaardige vetten   (dus: je mag cacaoboter vervangen)  - EU-lidstaten zijn verplicht chocolade op hun markt toe te laten die i.p.v. cacaoboter plantaardige vetten bevat   (dus: je mag chocolade met andere ingrediënten in een andere lidstaat verkopen en het nog steeds chocolade noemen)    </vt:lpstr>
      <vt:lpstr>Jullie krijgen nu briefings,  een paar minuten lezen en dan aan de slag!   Succes!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INFELDT Madeleine (COMM-THE HAGUE)</dc:creator>
  <cp:lastModifiedBy>LANGER Liselotte Justine (COMM-THE HAGUE)</cp:lastModifiedBy>
  <cp:revision>91</cp:revision>
  <dcterms:created xsi:type="dcterms:W3CDTF">2015-09-01T14:19:35Z</dcterms:created>
  <dcterms:modified xsi:type="dcterms:W3CDTF">2022-09-01T14:38:06Z</dcterms:modified>
</cp:coreProperties>
</file>