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79" r:id="rId4"/>
    <p:sldId id="278" r:id="rId5"/>
    <p:sldId id="280" r:id="rId6"/>
    <p:sldId id="314" r:id="rId7"/>
    <p:sldId id="301" r:id="rId8"/>
    <p:sldId id="326" r:id="rId9"/>
    <p:sldId id="320" r:id="rId10"/>
    <p:sldId id="319" r:id="rId11"/>
    <p:sldId id="327" r:id="rId12"/>
    <p:sldId id="331" r:id="rId13"/>
    <p:sldId id="330" r:id="rId14"/>
    <p:sldId id="338" r:id="rId15"/>
    <p:sldId id="332" r:id="rId16"/>
    <p:sldId id="259" r:id="rId17"/>
    <p:sldId id="264" r:id="rId18"/>
    <p:sldId id="261" r:id="rId19"/>
    <p:sldId id="262" r:id="rId20"/>
    <p:sldId id="336" r:id="rId21"/>
    <p:sldId id="270" r:id="rId22"/>
    <p:sldId id="335" r:id="rId23"/>
    <p:sldId id="274" r:id="rId24"/>
    <p:sldId id="337" r:id="rId25"/>
    <p:sldId id="272" r:id="rId26"/>
    <p:sldId id="3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00A"/>
    <a:srgbClr val="F9E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3678C-FE31-8B11-0FC6-5FAC5E108FD3}" v="16" dt="2024-02-19T08:21:25.547"/>
    <p1510:client id="{B72334D3-A096-4452-B821-9D3D5A8A0345}" v="2376" dt="2024-02-18T20:10:43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6" autoAdjust="0"/>
    <p:restoredTop sz="87097" autoAdjust="0"/>
  </p:normalViewPr>
  <p:slideViewPr>
    <p:cSldViewPr snapToGrid="0">
      <p:cViewPr varScale="1">
        <p:scale>
          <a:sx n="110" d="100"/>
          <a:sy n="110" d="100"/>
        </p:scale>
        <p:origin x="9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2E16F-48D1-4568-B61E-86AF63752D56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F32E-AD68-47C2-B4E9-131DF4AE02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5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497681-ai-beantwoordt-vragen-patienten-groningen-informatiever-en-empathischer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radboud-reflects/agenda/digitale-voetafdruk-de-vervuiling-van-ai-en-andere-digitale-gemakken#:~:text=Kunstmatige%20intelligentie%20(AI)%20heeft%20ons,van%20wat%20de%20luchtvaartsector%20uitstoo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o.be/analyse/de-klimaatgevolgen-van-ai-die-we-over-het-hoofd-zien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daard.be/cnt/dmf20240216_9691612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90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Bronnen</a:t>
            </a:r>
            <a:endParaRPr lang="en-US" dirty="0"/>
          </a:p>
          <a:p>
            <a:r>
              <a:rPr lang="en-GB" dirty="0"/>
              <a:t>‘Privacy and data ownership in the age of Artificial Intelligence’. </a:t>
            </a:r>
            <a:r>
              <a:rPr lang="en-GB" i="1" dirty="0" err="1"/>
              <a:t>Connecterra</a:t>
            </a:r>
            <a:r>
              <a:rPr lang="en-GB" i="1" dirty="0"/>
              <a:t>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44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022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onaanvaardbaar risico: beperkt aantal schadelijke</a:t>
            </a:r>
            <a:r>
              <a:rPr lang="nl-NL" baseline="0" dirty="0"/>
              <a:t> toepassingen die verboden zijn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sociale scoring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uitbuiting van kwetsbaarheden van personen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biometrische identificatie op afstand in </a:t>
            </a:r>
            <a:r>
              <a:rPr lang="nl-NL" baseline="0" dirty="0" err="1"/>
              <a:t>realtime</a:t>
            </a:r>
            <a:r>
              <a:rPr lang="nl-NL" baseline="0" dirty="0"/>
              <a:t> in openbare ruiten door rechtshandhavingsinstanties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biometrische categorisering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individueel voorspellend politiewerk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emotieherkenning op de werkplek en in de onderwijsinstellingen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niet-gericht scrapen van internet of CCTV-beelden voor gezichtsopnamen om databanken op te bouwen of uit te breiden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006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https://nos.nl/artikel/2497681-ai-beantwoordt-vragen-patienten-groningen-informatiever-en-empathischer</a:t>
            </a:r>
            <a:endParaRPr lang="en-US" dirty="0"/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https://www.trouw.nl/zorg/ai-is-beter-in-het-opsporen-van-borstkanker-dan-artsen~be32f6ce/?referrer=https%3A%2F%2Fwww.google.com%2F&amp;utm_source=clipboard_internal&amp;utm_medium=referral </a:t>
            </a:r>
          </a:p>
          <a:p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23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https://www.ru.nl/radboud-reflects/agenda/digitale-voetafdruk-de-vervuiling-van-ai-en-andere-digitale-gemakken#:~:text=Kunstmatige%20intelligentie%20(AI)%20heeft%20ons,van%20wat%20de%20luchtvaartsector%20uitstoot</a:t>
            </a:r>
            <a:r>
              <a:rPr lang="en-US"/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hlinkClick r:id="rId4"/>
              </a:rPr>
              <a:t>https://www.mo.be/analyse/de-klimaatgevolgen-van-ai-die-we-over-het-hoofd-zien</a:t>
            </a:r>
            <a:endParaRPr lang="en-US">
              <a:ea typeface="Calibri"/>
              <a:cs typeface="Calibri"/>
              <a:hlinkClick r:id="rId4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893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https://www.standaard.be/cnt/dmf20240216_96916122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22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Bronnen</a:t>
            </a:r>
            <a:endParaRPr lang="en-US" dirty="0"/>
          </a:p>
          <a:p>
            <a:r>
              <a:rPr lang="en-GB" dirty="0"/>
              <a:t>‘AI Made This. Will It Remake the Future of Art, Too?’. </a:t>
            </a:r>
            <a:r>
              <a:rPr lang="en-GB" i="1" dirty="0"/>
              <a:t>Royal Ontario Museum.</a:t>
            </a:r>
            <a:endParaRPr lang="en-US" dirty="0"/>
          </a:p>
          <a:p>
            <a:r>
              <a:rPr lang="en-GB" dirty="0"/>
              <a:t>‘Pablo Picasso’. </a:t>
            </a:r>
            <a:r>
              <a:rPr lang="en-GB" i="1" dirty="0" err="1"/>
              <a:t>Wikiart</a:t>
            </a:r>
            <a:r>
              <a:rPr lang="en-GB" i="1" dirty="0"/>
              <a:t>: Pablo Picasso.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30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Bronnen</a:t>
            </a:r>
            <a:endParaRPr lang="en-US" dirty="0"/>
          </a:p>
          <a:p>
            <a:r>
              <a:rPr lang="en-GB" dirty="0"/>
              <a:t>‘Taylor Swift’. </a:t>
            </a:r>
            <a:r>
              <a:rPr lang="en-GB" i="1" dirty="0"/>
              <a:t>Eva Rinaldi.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66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Bronnen</a:t>
            </a:r>
            <a:endParaRPr lang="en-US" dirty="0"/>
          </a:p>
          <a:p>
            <a:r>
              <a:rPr lang="en-GB" dirty="0"/>
              <a:t>‘Taylor Swift – That’s What I Love About Christmas (AI Cover)’. </a:t>
            </a:r>
            <a:r>
              <a:rPr lang="en-GB" i="1" dirty="0"/>
              <a:t>YouTube: </a:t>
            </a:r>
            <a:r>
              <a:rPr lang="en-GB" i="1" dirty="0" err="1"/>
              <a:t>BlaketheSpongebobFan</a:t>
            </a:r>
            <a:r>
              <a:rPr lang="en-GB" i="1" dirty="0"/>
              <a:t>.</a:t>
            </a:r>
            <a:endParaRPr lang="en-US" dirty="0"/>
          </a:p>
          <a:p>
            <a:r>
              <a:rPr lang="en-GB" dirty="0"/>
              <a:t>‘Christmas Tree Farm’. </a:t>
            </a:r>
            <a:r>
              <a:rPr lang="en-GB" i="1" dirty="0"/>
              <a:t>Taylor Swift.</a:t>
            </a:r>
            <a:r>
              <a:rPr lang="en-GB" i="1" dirty="0">
                <a:cs typeface="+mn-lt"/>
              </a:rPr>
              <a:t/>
            </a:r>
            <a:br>
              <a:rPr lang="en-GB" i="1" dirty="0">
                <a:cs typeface="+mn-lt"/>
              </a:rPr>
            </a:br>
            <a:r>
              <a:rPr lang="en-GB" i="1" dirty="0"/>
              <a:t>‘Christmases When You Were Mine’. Big Machine Records: Taylor Swift. </a:t>
            </a:r>
            <a:r>
              <a:rPr lang="en-GB" i="1" dirty="0">
                <a:cs typeface="+mn-lt"/>
              </a:rPr>
              <a:t/>
            </a:r>
            <a:br>
              <a:rPr lang="en-GB" i="1" dirty="0">
                <a:cs typeface="+mn-lt"/>
              </a:rPr>
            </a:br>
            <a:endParaRPr lang="en-GB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92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25A23F6-9461-440E-82D2-BB99FB5C7B05}" type="mathplaceholder">
                        <a:rPr lang="nl-NL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nl-NL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nl-NL" i="0">
                    <a:latin typeface="Cambria Math" panose="02040503050406030204" pitchFamily="18" charset="0"/>
                  </a:rPr>
                  <a:t>"Type equation here.</a:t>
                </a:r>
                <a:r>
                  <a:rPr lang="en-GB" i="0">
                    <a:latin typeface="Cambria Math" panose="02040503050406030204" pitchFamily="18" charset="0"/>
                  </a:rPr>
                  <a:t>"</a:t>
                </a:r>
                <a:endParaRPr lang="nl-NL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4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Bronnen</a:t>
            </a:r>
            <a:endParaRPr lang="en-US" dirty="0"/>
          </a:p>
          <a:p>
            <a:r>
              <a:rPr lang="en-GB" dirty="0"/>
              <a:t>‘Machine learning’. </a:t>
            </a:r>
            <a:r>
              <a:rPr lang="en-GB" i="1" dirty="0"/>
              <a:t>Dataedo: Piotr </a:t>
            </a:r>
            <a:r>
              <a:rPr lang="en-GB" i="1" dirty="0" err="1"/>
              <a:t>Kononow</a:t>
            </a:r>
            <a:r>
              <a:rPr lang="en-GB" i="1" dirty="0"/>
              <a:t>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99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8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cartoon:</a:t>
            </a:r>
            <a:r>
              <a:rPr lang="nl-NL" baseline="0" dirty="0" smtClean="0"/>
              <a:t> Kamagurka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1F32E-AD68-47C2-B4E9-131DF4AE022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86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13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8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24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7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7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06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3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9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88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1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027F3-2886-4079-957E-7AE5CCE7F872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0172-3235-41B0-B7EC-91084E455E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23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openxmlformats.org/officeDocument/2006/relationships/image" Target="../media/image8.jp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microsoft.com/office/2007/relationships/media" Target="../media/media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GENERATIEVE AI </a:t>
            </a:r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/>
            </a:r>
            <a:b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</a:br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&amp; 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MACHINEVERTALING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b="1" dirty="0">
                <a:solidFill>
                  <a:schemeClr val="bg1">
                    <a:lumMod val="65000"/>
                  </a:schemeClr>
                </a:solidFill>
                <a:latin typeface="Europea"/>
                <a:cs typeface="Calibri"/>
              </a:rPr>
              <a:t>Hoe werkt het en hoe gaan we ermee om?</a:t>
            </a:r>
          </a:p>
        </p:txBody>
      </p:sp>
      <p:pic>
        <p:nvPicPr>
          <p:cNvPr id="5" name="Picture 4" descr="A blue flag with yellow stars and white lines&#10;&#10;Description automatically generated">
            <a:extLst>
              <a:ext uri="{FF2B5EF4-FFF2-40B4-BE49-F238E27FC236}">
                <a16:creationId xmlns:a16="http://schemas.microsoft.com/office/drawing/2014/main" id="{DCB839BE-2C02-0285-F5AF-689733582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50819"/>
            <a:ext cx="1143000" cy="790575"/>
          </a:xfrm>
          <a:prstGeom prst="rect">
            <a:avLst/>
          </a:prstGeom>
        </p:spPr>
      </p:pic>
      <p:pic>
        <p:nvPicPr>
          <p:cNvPr id="6" name="Picture 5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A71C6111-BA62-7DE2-14A9-F922F875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64" y="5884156"/>
            <a:ext cx="3857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dataedo-website.s3.amazonaws.com/cartoon/machine_learning.png?1654170935">
            <a:extLst>
              <a:ext uri="{FF2B5EF4-FFF2-40B4-BE49-F238E27FC236}">
                <a16:creationId xmlns:a16="http://schemas.microsoft.com/office/drawing/2014/main" id="{B6488324-04FE-8663-A3E0-E81C8E423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78" r="158" b="9672"/>
          <a:stretch/>
        </p:blipFill>
        <p:spPr>
          <a:xfrm>
            <a:off x="6687666" y="1514222"/>
            <a:ext cx="5423390" cy="4124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88743-FECA-1B50-B8C2-F5DAC930A20E}"/>
              </a:ext>
            </a:extLst>
          </p:cNvPr>
          <p:cNvSpPr txBox="1"/>
          <p:nvPr/>
        </p:nvSpPr>
        <p:spPr>
          <a:xfrm>
            <a:off x="6825573" y="778214"/>
            <a:ext cx="51394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. . .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maar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</a:t>
            </a:r>
            <a:r>
              <a:rPr lang="en-GB" sz="2000" b="1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menselijke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</a:t>
            </a:r>
            <a:r>
              <a:rPr lang="en-GB" sz="2000" b="1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controle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blijft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nodig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=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</a:t>
            </a: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reinforcement learning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pic>
        <p:nvPicPr>
          <p:cNvPr id="4" name="Picture 3" descr="Cartoon faces of a robot and a book&#10;&#10;Description automatically generated">
            <a:extLst>
              <a:ext uri="{FF2B5EF4-FFF2-40B4-BE49-F238E27FC236}">
                <a16:creationId xmlns:a16="http://schemas.microsoft.com/office/drawing/2014/main" id="{E89CA7B0-5BC8-8CB9-6B24-23B3FC3DB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5" y="1825558"/>
            <a:ext cx="5958393" cy="3498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0D951-2684-0517-977D-E0E53A620624}"/>
              </a:ext>
            </a:extLst>
          </p:cNvPr>
          <p:cNvSpPr txBox="1"/>
          <p:nvPr/>
        </p:nvSpPr>
        <p:spPr>
          <a:xfrm>
            <a:off x="648509" y="778213"/>
            <a:ext cx="46854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Zelflerend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: op basis van </a:t>
            </a:r>
            <a:r>
              <a:rPr lang="en-GB" sz="2000" b="1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héél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</a:t>
            </a:r>
            <a:r>
              <a:rPr lang="en-GB" sz="2000" b="1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véél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data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endParaRPr lang="en-GB" sz="2000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ADEE-DA24-29FA-B38C-EA35A0A8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68" y="2163695"/>
            <a:ext cx="11703657" cy="2117726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Mogelijkheden en risico’s</a:t>
            </a:r>
            <a:endParaRPr lang="nl-NL" b="1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44279-B9AD-96E7-7734-4AA4E851C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68" y="4390892"/>
            <a:ext cx="7127132" cy="430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err="1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Laten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 we het </a:t>
            </a:r>
            <a:r>
              <a:rPr lang="en-GB" b="1" dirty="0" err="1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eens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 </a:t>
            </a:r>
            <a:r>
              <a:rPr lang="en-GB" b="1" dirty="0" err="1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aan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 </a:t>
            </a:r>
            <a:r>
              <a:rPr lang="en-GB" b="1" dirty="0" err="1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ChatGPT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 </a:t>
            </a:r>
            <a:r>
              <a:rPr lang="en-GB" b="1" dirty="0" err="1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vragen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Europea"/>
              </a:rPr>
              <a:t>. . .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Europea"/>
            </a:endParaRPr>
          </a:p>
        </p:txBody>
      </p:sp>
    </p:spTree>
    <p:extLst>
      <p:ext uri="{BB962C8B-B14F-4D97-AF65-F5344CB8AC3E}">
        <p14:creationId xmlns:p14="http://schemas.microsoft.com/office/powerpoint/2010/main" val="1921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FE7B-B7C9-7271-974E-9CF5CBF7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33" y="267759"/>
            <a:ext cx="4468692" cy="75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MOGELIJKHEDEN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485E5C6-882B-4CED-859A-504BAA5FE197}"/>
              </a:ext>
            </a:extLst>
          </p:cNvPr>
          <p:cNvSpPr txBox="1"/>
          <p:nvPr/>
        </p:nvSpPr>
        <p:spPr>
          <a:xfrm>
            <a:off x="379533" y="1361001"/>
            <a:ext cx="11558954" cy="50167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b="1" dirty="0" smtClean="0">
              <a:solidFill>
                <a:schemeClr val="accent3"/>
              </a:solidFill>
              <a:latin typeface="Europea" pitchFamily="2" charset="0"/>
              <a:ea typeface="Europea" pitchFamily="2" charset="0"/>
            </a:endParaRPr>
          </a:p>
          <a:p>
            <a:r>
              <a:rPr lang="nl-NL" sz="2000" b="1" dirty="0" smtClean="0">
                <a:solidFill>
                  <a:schemeClr val="accent3"/>
                </a:solidFill>
                <a:latin typeface="Europea" pitchFamily="2" charset="0"/>
                <a:ea typeface="Europea" pitchFamily="2" charset="0"/>
              </a:rPr>
              <a:t>Prompt</a:t>
            </a:r>
            <a:r>
              <a:rPr lang="nl-NL" sz="2000" dirty="0" smtClean="0">
                <a:solidFill>
                  <a:schemeClr val="accent3"/>
                </a:solidFill>
                <a:latin typeface="Europea" pitchFamily="2" charset="0"/>
                <a:ea typeface="Europea" pitchFamily="2" charset="0"/>
              </a:rPr>
              <a:t>: Kan je kort omschrijven wat vijf belangrijke </a:t>
            </a:r>
            <a:r>
              <a:rPr lang="nl-NL" sz="2000" b="1" dirty="0" smtClean="0">
                <a:solidFill>
                  <a:schemeClr val="accent3"/>
                </a:solidFill>
                <a:latin typeface="Europea" pitchFamily="2" charset="0"/>
                <a:ea typeface="Europea" pitchFamily="2" charset="0"/>
              </a:rPr>
              <a:t>voordelen</a:t>
            </a:r>
            <a:r>
              <a:rPr lang="nl-NL" sz="2000" dirty="0" smtClean="0">
                <a:solidFill>
                  <a:schemeClr val="accent3"/>
                </a:solidFill>
                <a:latin typeface="Europea" pitchFamily="2" charset="0"/>
                <a:ea typeface="Europea" pitchFamily="2" charset="0"/>
              </a:rPr>
              <a:t> zijn van Generatieve AI? </a:t>
            </a:r>
          </a:p>
          <a:p>
            <a:endParaRPr lang="nl-NL" sz="2000" dirty="0">
              <a:solidFill>
                <a:schemeClr val="accent3"/>
              </a:solidFill>
              <a:latin typeface="Europea" pitchFamily="2" charset="0"/>
              <a:ea typeface="Europea" pitchFamily="2" charset="0"/>
            </a:endParaRPr>
          </a:p>
          <a:p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457200" indent="-4572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CREATIVITEIT: 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het helpt bij het creëren van nieuwe en unieke kunst, muziek, en ontwerpen.</a:t>
            </a:r>
          </a:p>
          <a:p>
            <a:pPr marL="457200" indent="-457200">
              <a:buAutoNum type="arabicPeriod"/>
            </a:pPr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457200" indent="-4572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EFFICIËNTIE: 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het automatiseert repetitieve taken, waardoor tijd en kosten worden bespaard.</a:t>
            </a:r>
          </a:p>
          <a:p>
            <a:pPr marL="457200" indent="-457200">
              <a:buAutoNum type="arabicPeriod"/>
            </a:pPr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457200" indent="-4572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MEDISCHE VOORUITGANG: 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het verbetert medische beeldvorming en diagnoses, wat leidt tot betere behandelingen.</a:t>
            </a:r>
          </a:p>
          <a:p>
            <a:pPr marL="457200" indent="-457200">
              <a:buAutoNum type="arabicPeriod"/>
            </a:pPr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457200" indent="-4572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OPLEIDING EN TRAINING: 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het biedt realistische simulaties voor het opleiden van professionals op verschillende vakgebieden.</a:t>
            </a:r>
          </a:p>
          <a:p>
            <a:pPr marL="457200" indent="-457200">
              <a:buAutoNum type="arabicPeriod"/>
            </a:pPr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457200" indent="-4572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GAMING EN ENTERTAINMENT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: het maakt boeiende en realistische game-ervaringen mogelijk.</a:t>
            </a:r>
          </a:p>
          <a:p>
            <a:pPr marL="457200" indent="-457200">
              <a:buAutoNum type="arabicPeriod"/>
            </a:pPr>
            <a:endParaRPr lang="nl-NL" sz="2000" b="1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  <p:pic>
        <p:nvPicPr>
          <p:cNvPr id="5" name="Picture 4" descr="Datei:ChatGPT logo.svg – Wikipedia">
            <a:extLst>
              <a:ext uri="{FF2B5EF4-FFF2-40B4-BE49-F238E27FC236}">
                <a16:creationId xmlns:a16="http://schemas.microsoft.com/office/drawing/2014/main" id="{E13AD37B-3E1D-B624-CA7C-74EE7C8B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559" y="303322"/>
            <a:ext cx="143601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E60B4E-D9EC-C636-1C78-D0A969C665D8}"/>
              </a:ext>
            </a:extLst>
          </p:cNvPr>
          <p:cNvSpPr txBox="1">
            <a:spLocks/>
          </p:cNvSpPr>
          <p:nvPr/>
        </p:nvSpPr>
        <p:spPr>
          <a:xfrm>
            <a:off x="361951" y="390497"/>
            <a:ext cx="4222299" cy="4976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Risico’s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Europea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E03CB-8253-2D43-36D3-211C8205AD0C}"/>
              </a:ext>
            </a:extLst>
          </p:cNvPr>
          <p:cNvSpPr txBox="1"/>
          <p:nvPr/>
        </p:nvSpPr>
        <p:spPr>
          <a:xfrm>
            <a:off x="361951" y="1364546"/>
            <a:ext cx="11168908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2000" b="1" dirty="0" smtClean="0">
              <a:solidFill>
                <a:schemeClr val="accent3"/>
              </a:solidFill>
              <a:latin typeface="Europea"/>
              <a:ea typeface="+mn-lt"/>
              <a:cs typeface="+mn-lt"/>
            </a:endParaRPr>
          </a:p>
          <a:p>
            <a:r>
              <a:rPr lang="nl-NL" sz="2000" b="1" dirty="0" smtClean="0">
                <a:solidFill>
                  <a:schemeClr val="accent3"/>
                </a:solidFill>
                <a:latin typeface="Europea"/>
                <a:ea typeface="+mn-lt"/>
                <a:cs typeface="+mn-lt"/>
              </a:rPr>
              <a:t>Prompt: </a:t>
            </a:r>
            <a:r>
              <a:rPr lang="nl-NL" sz="2000" dirty="0" smtClean="0">
                <a:solidFill>
                  <a:schemeClr val="accent3"/>
                </a:solidFill>
                <a:latin typeface="Europea"/>
                <a:ea typeface="+mn-lt"/>
                <a:cs typeface="+mn-lt"/>
              </a:rPr>
              <a:t>Kan je kort vijf </a:t>
            </a:r>
            <a:r>
              <a:rPr lang="nl-NL" sz="2000" b="1" dirty="0" smtClean="0">
                <a:solidFill>
                  <a:schemeClr val="accent3"/>
                </a:solidFill>
                <a:latin typeface="Europea"/>
                <a:ea typeface="+mn-lt"/>
                <a:cs typeface="+mn-lt"/>
              </a:rPr>
              <a:t>maatschappelijke risico’s </a:t>
            </a:r>
            <a:r>
              <a:rPr lang="nl-NL" sz="2000" dirty="0" smtClean="0">
                <a:solidFill>
                  <a:schemeClr val="accent3"/>
                </a:solidFill>
                <a:latin typeface="Europea"/>
                <a:ea typeface="+mn-lt"/>
                <a:cs typeface="+mn-lt"/>
              </a:rPr>
              <a:t>van generatieve AI uitleggen?</a:t>
            </a:r>
          </a:p>
          <a:p>
            <a:endParaRPr lang="nl-NL" sz="2000" dirty="0" smtClean="0">
              <a:solidFill>
                <a:schemeClr val="accent3"/>
              </a:solidFill>
              <a:latin typeface="Europea"/>
              <a:ea typeface="+mn-lt"/>
              <a:cs typeface="+mn-lt"/>
            </a:endParaRPr>
          </a:p>
          <a:p>
            <a:endParaRPr lang="nl-NL" sz="1600" b="1" dirty="0" smtClean="0">
              <a:latin typeface="Europea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BEDROG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: kan nepvideo’s en – </a:t>
            </a:r>
            <a:r>
              <a:rPr lang="nl-NL" sz="2000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audio’s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 maken.</a:t>
            </a:r>
          </a:p>
          <a:p>
            <a:pPr marL="342900" indent="-342900">
              <a:buAutoNum type="arabicPeriod"/>
            </a:pPr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MISLEIDING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: kan nepnieuws verspreiden.</a:t>
            </a:r>
          </a:p>
          <a:p>
            <a:pPr marL="342900" indent="-342900">
              <a:buAutoNum type="arabicPeriod"/>
            </a:pPr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NEPBEELDEN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: kunnen leiden tot </a:t>
            </a:r>
            <a:r>
              <a:rPr lang="nl-NL" sz="2000" dirty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i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dentiteitsdiefstal en reputatieschade.</a:t>
            </a:r>
          </a:p>
          <a:p>
            <a:pPr marL="342900" indent="-342900">
              <a:buAutoNum type="arabicPeriod"/>
            </a:pPr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SCHENDING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 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VAN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 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PRIVACY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: kan misbruik maken van persoonlijke informatie.</a:t>
            </a:r>
          </a:p>
          <a:p>
            <a:pPr marL="342900" indent="-342900">
              <a:buAutoNum type="arabicPeriod"/>
            </a:pPr>
            <a:endParaRPr lang="nl-NL" sz="2000" dirty="0" smtClean="0">
              <a:solidFill>
                <a:schemeClr val="accent5">
                  <a:lumMod val="75000"/>
                </a:schemeClr>
              </a:solidFill>
              <a:latin typeface="Europea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DISCRIMINATIE</a:t>
            </a:r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: kan vooroordelen genereren die mensen kunnen buitensluiten.</a:t>
            </a:r>
            <a:endParaRPr lang="nl-NL" sz="1600" b="1" dirty="0" smtClean="0">
              <a:solidFill>
                <a:srgbClr val="0D0D0D"/>
              </a:solidFill>
              <a:latin typeface="Europea"/>
              <a:ea typeface="+mn-lt"/>
              <a:cs typeface="+mn-lt"/>
            </a:endParaRPr>
          </a:p>
        </p:txBody>
      </p:sp>
      <p:pic>
        <p:nvPicPr>
          <p:cNvPr id="5" name="Picture 4" descr="Datei:ChatGPT logo.svg – Wikipedia">
            <a:extLst>
              <a:ext uri="{FF2B5EF4-FFF2-40B4-BE49-F238E27FC236}">
                <a16:creationId xmlns:a16="http://schemas.microsoft.com/office/drawing/2014/main" id="{E13AD37B-3E1D-B624-CA7C-74EE7C8B7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218" y="406350"/>
            <a:ext cx="143601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ificiële intelligentie – De Groene Amsterda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92" y="944043"/>
            <a:ext cx="5167919" cy="45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16" y="297712"/>
            <a:ext cx="519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WAT VINDEN JULLIE?</a:t>
            </a:r>
            <a:endParaRPr lang="nl-NL" sz="3600" b="1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42" y="1531368"/>
            <a:ext cx="5858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Wat vinden jullie van de antwoorden van </a:t>
            </a:r>
            <a:r>
              <a:rPr lang="nl-NL" dirty="0" err="1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ChatGPT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Zijn de antwoorden volledig?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Zijn er mogelijkheden of risico’s die jullie zouden toevoegen?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0520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96" y="277202"/>
            <a:ext cx="11578493" cy="70033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j-lt"/>
                <a:cs typeface="+mj-lt"/>
              </a:rPr>
              <a:t>HOE ZIT HET NU ECHT?</a:t>
            </a:r>
            <a:endParaRPr lang="nl-NL" sz="3600" b="1" dirty="0">
              <a:solidFill>
                <a:schemeClr val="accent5">
                  <a:lumMod val="75000"/>
                </a:schemeClr>
              </a:solidFill>
              <a:latin typeface="Europea"/>
              <a:ea typeface="+mj-lt"/>
              <a:cs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6157" y="1395934"/>
            <a:ext cx="2436079" cy="483943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MOGELIJKHEDEN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604" y="2040059"/>
            <a:ext cx="5204679" cy="33680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600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Schrijfhulp</a:t>
            </a:r>
            <a:endParaRPr lang="nl-NL" sz="1600" dirty="0">
              <a:solidFill>
                <a:schemeClr val="accent5">
                  <a:lumMod val="75000"/>
                </a:schemeClr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nl-NL" sz="1600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Kan teksten </a:t>
            </a:r>
            <a:r>
              <a:rPr lang="nl-NL" sz="16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vertalen</a:t>
            </a:r>
            <a:endParaRPr lang="nl-NL" sz="1600" dirty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  <a:p>
            <a:r>
              <a:rPr lang="nl-NL" sz="16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Kan samenvatten en herschrijven</a:t>
            </a:r>
            <a:r>
              <a:rPr lang="nl-NL" sz="1600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 </a:t>
            </a:r>
          </a:p>
          <a:p>
            <a:r>
              <a:rPr lang="nl-NL" sz="1600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Kan verbeteren: spelling en grammatica </a:t>
            </a:r>
            <a:endParaRPr lang="nl-NL" sz="1600" dirty="0" smtClean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  <a:p>
            <a:pPr marL="0" indent="0">
              <a:buNone/>
            </a:pPr>
            <a:endParaRPr lang="nl-NL" sz="1600" dirty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dirty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61785" y="1395934"/>
            <a:ext cx="1421105" cy="481989"/>
          </a:xfrm>
        </p:spPr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RISICO'S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1592" y="2042312"/>
            <a:ext cx="5979780" cy="462243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/>
            <a:r>
              <a:rPr lang="nl-NL" sz="2300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Desinformatie</a:t>
            </a:r>
            <a:r>
              <a:rPr lang="nl-NL" sz="2100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: </a:t>
            </a:r>
            <a:endParaRPr lang="nl-NL" sz="2100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We weten niet waar informatie vandaan komt.</a:t>
            </a:r>
            <a:endParaRPr lang="nl-NL" sz="2100" dirty="0">
              <a:solidFill>
                <a:schemeClr val="accent5">
                  <a:lumMod val="75000"/>
                </a:schemeClr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Tools nemen </a:t>
            </a: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flarden uit 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brontekst(en) over.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Het is makkelijk(er) om opzettelijk valse informatie te genereren.</a:t>
            </a:r>
          </a:p>
          <a:p>
            <a:pPr marL="457200" lvl="1" indent="0">
              <a:buNone/>
            </a:pPr>
            <a:endParaRPr lang="nl-NL" sz="2100" u="sng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r>
              <a:rPr lang="nl-NL" sz="2300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Vooroordelen en discriminatie:</a:t>
            </a:r>
            <a:endParaRPr lang="nl-NL" sz="2300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Discriminerend 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taalgebruik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Trainingsdata </a:t>
            </a: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is niet neutraal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Behandelt AI iedereen in principe gelijk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?</a:t>
            </a:r>
          </a:p>
          <a:p>
            <a:pPr marL="457200" lvl="1" indent="0">
              <a:buNone/>
            </a:pPr>
            <a:endParaRPr lang="nl-NL" sz="2100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r>
              <a:rPr lang="nl-NL" sz="2300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Schending van auteursrechten:</a:t>
            </a:r>
            <a:endParaRPr lang="nl-NL" sz="2300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M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ag </a:t>
            </a: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jouw werk gebruikt worden 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om </a:t>
            </a: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AI te trainen? </a:t>
            </a:r>
            <a:endParaRPr lang="nl-NL" sz="2100" dirty="0" smtClean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 err="1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ChatGPT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 onthoudt alles wat je er aan gevraagd hebt...</a:t>
            </a:r>
          </a:p>
          <a:p>
            <a:pPr marL="457200" lvl="1" indent="0">
              <a:buNone/>
            </a:pPr>
            <a:endParaRPr lang="nl-NL" sz="2100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r>
              <a:rPr lang="nl-NL" sz="2300" b="1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Schending van privacy: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Hoe 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worden </a:t>
            </a: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jouw 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persoonlijke data </a:t>
            </a:r>
            <a:r>
              <a:rPr lang="nl-NL" sz="2100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gebruikt</a:t>
            </a:r>
            <a:r>
              <a:rPr lang="nl-NL" sz="2100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?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nl-NL" sz="1400" dirty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</p:txBody>
      </p:sp>
      <p:pic>
        <p:nvPicPr>
          <p:cNvPr id="8" name="Picture 7" descr="https://connecterra.ai/wp-content/uploads/2023/07/2.png">
            <a:extLst>
              <a:ext uri="{FF2B5EF4-FFF2-40B4-BE49-F238E27FC236}">
                <a16:creationId xmlns:a16="http://schemas.microsoft.com/office/drawing/2014/main" id="{A5D855E1-B0F6-E2B4-AF53-7711E98B5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04" y="3837052"/>
            <a:ext cx="2953960" cy="28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28" y="0"/>
            <a:ext cx="4984290" cy="1325563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Europea" pitchFamily="2" charset="0"/>
              </a:rPr>
              <a:t>MACHINEVERTALING</a:t>
            </a:r>
            <a:endParaRPr lang="nl-NL" sz="3600" b="1" dirty="0">
              <a:solidFill>
                <a:schemeClr val="accent5">
                  <a:lumMod val="75000"/>
                </a:schemeClr>
              </a:solidFill>
              <a:latin typeface="Europea"/>
              <a:ea typeface="Europe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28" y="1325563"/>
            <a:ext cx="6102352" cy="43858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V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ertalingen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die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volledig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door een vertaalmachine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zijn gemaakt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Europea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marL="285750" indent="-285750">
              <a:buFont typeface="Calibri"/>
              <a:buChar char="-"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B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rontekst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&gt;&gt;&gt; doeltaal</a:t>
            </a:r>
          </a:p>
          <a:p>
            <a:pPr marL="285750" indent="-285750">
              <a:buFont typeface="Calibri"/>
              <a:buChar char="-"/>
            </a:pP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marL="285750" indent="-285750">
              <a:buFont typeface="Calibri"/>
              <a:buChar char="-"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D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e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vertaalmachine kan ‘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hallucineren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’.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marL="285750" indent="-285750">
              <a:buFont typeface="Calibri"/>
              <a:buChar char="-"/>
            </a:pPr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K</a:t>
            </a:r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waliteit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hangt af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van onderwerp en taal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van de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tekst: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taalcombinatie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 speelt een rol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complexe onderwerpen met 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vaktaal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 zijn moeilijker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pas op met </a:t>
            </a:r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uitdrukkingen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en </a:t>
            </a:r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gezegden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!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</p:txBody>
      </p:sp>
      <p:pic>
        <p:nvPicPr>
          <p:cNvPr id="6" name="Picture 5" descr="A cartoon of a person standing next to a fan&#10;&#10;Description automatically generated">
            <a:extLst>
              <a:ext uri="{FF2B5EF4-FFF2-40B4-BE49-F238E27FC236}">
                <a16:creationId xmlns:a16="http://schemas.microsoft.com/office/drawing/2014/main" id="{4A397A30-4599-EB55-C1B5-822A63B7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097" y="1101797"/>
            <a:ext cx="4650075" cy="46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68" y="407188"/>
            <a:ext cx="3816824" cy="6486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e-</a:t>
            </a:r>
            <a:r>
              <a:rPr lang="nl-NL" sz="3600" b="1" dirty="0" err="1">
                <a:solidFill>
                  <a:schemeClr val="accent5">
                    <a:lumMod val="75000"/>
                  </a:schemeClr>
                </a:solidFill>
                <a:latin typeface="Europea"/>
              </a:rPr>
              <a:t>Translation</a:t>
            </a:r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 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448" y="2475050"/>
            <a:ext cx="4890576" cy="3936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63" y="3670286"/>
            <a:ext cx="6132595" cy="1748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0CE64C-C764-F8AA-A34B-E0B8409C3E1D}"/>
              </a:ext>
            </a:extLst>
          </p:cNvPr>
          <p:cNvSpPr txBox="1"/>
          <p:nvPr/>
        </p:nvSpPr>
        <p:spPr>
          <a:xfrm>
            <a:off x="339968" y="1547446"/>
            <a:ext cx="678416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M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achinevertaalsysteem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van de </a:t>
            </a: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Europese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 Unie</a:t>
            </a:r>
          </a:p>
          <a:p>
            <a:endParaRPr lang="en-GB" sz="2000" dirty="0">
              <a:solidFill>
                <a:schemeClr val="accent5">
                  <a:lumMod val="75000"/>
                </a:schemeClr>
              </a:solidFill>
              <a:latin typeface="Europea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Ontwikkeld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 door de Europese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Commissie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Europea"/>
              <a:cs typeface="Calibri" panose="020F0502020204030204"/>
            </a:endParaRPr>
          </a:p>
          <a:p>
            <a:endParaRPr lang="en-GB" sz="2000" dirty="0">
              <a:solidFill>
                <a:schemeClr val="accent5">
                  <a:lumMod val="75000"/>
                </a:schemeClr>
              </a:solidFill>
              <a:latin typeface="Europea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Neurale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 </a:t>
            </a:r>
            <a:r>
              <a:rPr lang="en-GB" sz="2000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" panose="020F0502020204030204"/>
              </a:rPr>
              <a:t>technologie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Europ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6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08" y="2547153"/>
            <a:ext cx="6446668" cy="191692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Wat doet de </a:t>
            </a:r>
            <a:b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</a:br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Europese Unie?</a:t>
            </a:r>
            <a:endParaRPr lang="nl-NL" b="1" dirty="0">
              <a:solidFill>
                <a:schemeClr val="accent5">
                  <a:lumMod val="75000"/>
                </a:schemeClr>
              </a:solidFill>
              <a:latin typeface="Europea"/>
              <a:cs typeface="Calibri Light"/>
            </a:endParaRPr>
          </a:p>
        </p:txBody>
      </p:sp>
      <p:pic>
        <p:nvPicPr>
          <p:cNvPr id="4" name="Picture 3" descr="A clipboard with a pencil&#10;&#10;Description automatically generated">
            <a:extLst>
              <a:ext uri="{FF2B5EF4-FFF2-40B4-BE49-F238E27FC236}">
                <a16:creationId xmlns:a16="http://schemas.microsoft.com/office/drawing/2014/main" id="{C3F0B449-3B89-4685-7CD4-0DE2DF16F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1" t="15491" r="22818" b="21992"/>
          <a:stretch/>
        </p:blipFill>
        <p:spPr>
          <a:xfrm>
            <a:off x="7855144" y="956115"/>
            <a:ext cx="4190856" cy="509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908" y="4464082"/>
            <a:ext cx="748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65000"/>
                  </a:schemeClr>
                </a:solidFill>
                <a:latin typeface="Europea" pitchFamily="2" charset="0"/>
                <a:ea typeface="Europea" pitchFamily="2" charset="0"/>
              </a:rPr>
              <a:t>R</a:t>
            </a:r>
            <a:r>
              <a:rPr lang="nl-NL" sz="2400" b="1" dirty="0" smtClean="0">
                <a:solidFill>
                  <a:schemeClr val="bg1">
                    <a:lumMod val="65000"/>
                  </a:schemeClr>
                </a:solidFill>
                <a:latin typeface="Europea" pitchFamily="2" charset="0"/>
                <a:ea typeface="Europea" pitchFamily="2" charset="0"/>
              </a:rPr>
              <a:t>egels voor artificiële intelligentie... noodzakelijk?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1" y="263525"/>
            <a:ext cx="5341420" cy="53476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FAE00A"/>
                </a:solidFill>
                <a:latin typeface="Europea"/>
              </a:rPr>
              <a:t>EU AI ACT: een primeur</a:t>
            </a:r>
            <a:endParaRPr lang="nl-NL" sz="3600" b="1" dirty="0">
              <a:solidFill>
                <a:srgbClr val="FAE00A"/>
              </a:solidFill>
              <a:latin typeface="Europea"/>
              <a:cs typeface="Calibri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683917" y="-16024"/>
            <a:ext cx="0" cy="685800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46555" y="1066892"/>
            <a:ext cx="2121196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1600" dirty="0" smtClean="0">
              <a:solidFill>
                <a:srgbClr val="002060"/>
              </a:solidFill>
              <a:latin typeface="Europea"/>
            </a:endParaRPr>
          </a:p>
          <a:p>
            <a:r>
              <a:rPr lang="nl-NL" sz="1600" dirty="0">
                <a:solidFill>
                  <a:srgbClr val="002060"/>
                </a:solidFill>
                <a:latin typeface="Europea"/>
              </a:rPr>
              <a:t>V</a:t>
            </a:r>
            <a:r>
              <a:rPr lang="nl-NL" sz="1600" dirty="0" smtClean="0">
                <a:solidFill>
                  <a:srgbClr val="002060"/>
                </a:solidFill>
                <a:latin typeface="Europea"/>
              </a:rPr>
              <a:t>oorstel van de </a:t>
            </a:r>
            <a:r>
              <a:rPr lang="nl-NL" sz="1600" b="1" dirty="0" smtClean="0">
                <a:solidFill>
                  <a:srgbClr val="002060"/>
                </a:solidFill>
                <a:latin typeface="Europea"/>
              </a:rPr>
              <a:t>Europese Commissie</a:t>
            </a:r>
          </a:p>
          <a:p>
            <a:endParaRPr lang="nl-NL" sz="1600" b="1" dirty="0">
              <a:solidFill>
                <a:srgbClr val="002060"/>
              </a:solidFill>
              <a:latin typeface="Europ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0" y="2694339"/>
            <a:ext cx="5026385" cy="2873948"/>
          </a:xfrm>
          <a:solidFill>
            <a:srgbClr val="00206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1800" dirty="0">
              <a:solidFill>
                <a:schemeClr val="bg1"/>
              </a:solidFill>
              <a:latin typeface="Europea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nl-NL" sz="1800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Beschermen van </a:t>
            </a:r>
            <a:r>
              <a:rPr lang="nl-NL" sz="1800" b="1" dirty="0" smtClean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privacy.</a:t>
            </a:r>
            <a:endParaRPr lang="nl-NL" sz="1800" b="1" dirty="0">
              <a:solidFill>
                <a:schemeClr val="bg1"/>
              </a:solidFill>
              <a:latin typeface="Europea" pitchFamily="2" charset="0"/>
              <a:ea typeface="Europea" pitchFamily="2" charset="0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nl-NL" sz="1800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E</a:t>
            </a:r>
            <a:r>
              <a:rPr lang="nl-NL" sz="1800" dirty="0" smtClean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r </a:t>
            </a:r>
            <a:r>
              <a:rPr lang="nl-NL" sz="1800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mag </a:t>
            </a:r>
            <a:r>
              <a:rPr lang="nl-NL" sz="1800" b="1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geen</a:t>
            </a:r>
            <a:r>
              <a:rPr lang="nl-NL" sz="1800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 </a:t>
            </a:r>
            <a:r>
              <a:rPr lang="nl-NL" sz="1800" b="1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illegale inhoud</a:t>
            </a:r>
            <a:r>
              <a:rPr lang="nl-NL" sz="1800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 gemaakt </a:t>
            </a:r>
            <a:r>
              <a:rPr lang="nl-NL" sz="1800" dirty="0" smtClean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worden.</a:t>
            </a:r>
            <a:endParaRPr lang="nl-NL" sz="1800" dirty="0">
              <a:solidFill>
                <a:schemeClr val="bg1"/>
              </a:solidFill>
              <a:latin typeface="Europea" pitchFamily="2" charset="0"/>
              <a:ea typeface="Europea" pitchFamily="2" charset="0"/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nl-NL" sz="1800" b="1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T</a:t>
            </a:r>
            <a:r>
              <a:rPr lang="nl-NL" sz="1800" b="1" dirty="0" smtClean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ransparantie</a:t>
            </a:r>
            <a:r>
              <a:rPr lang="nl-NL" sz="1800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: </a:t>
            </a:r>
          </a:p>
          <a:p>
            <a:pPr marL="742950" lvl="1" indent="-285750">
              <a:buFont typeface="Wingdings" panose="020B0604020202020204" pitchFamily="34" charset="0"/>
              <a:buChar char="Ø"/>
            </a:pPr>
            <a:r>
              <a:rPr lang="nl-NL" sz="1800" dirty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H</a:t>
            </a:r>
            <a:r>
              <a:rPr lang="nl-NL" sz="1800" dirty="0" smtClean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et moet duidelijk zijn of inhoud door AI is gemaakt.</a:t>
            </a:r>
          </a:p>
          <a:p>
            <a:pPr marL="742950" lvl="1" indent="-285750">
              <a:buFont typeface="Wingdings" panose="020B0604020202020204" pitchFamily="34" charset="0"/>
              <a:buChar char="Ø"/>
            </a:pPr>
            <a:r>
              <a:rPr lang="nl-NL" sz="1800" dirty="0" smtClean="0">
                <a:solidFill>
                  <a:schemeClr val="bg1"/>
                </a:solidFill>
                <a:latin typeface="Europea" pitchFamily="2" charset="0"/>
                <a:ea typeface="Europea" pitchFamily="2" charset="0"/>
              </a:rPr>
              <a:t>Meer duidelijkheid over trainingsdata.</a:t>
            </a:r>
            <a:endParaRPr lang="nl-NL" sz="1800" dirty="0">
              <a:solidFill>
                <a:schemeClr val="bg1"/>
              </a:solidFill>
              <a:latin typeface="Europea" pitchFamily="2" charset="0"/>
              <a:ea typeface="Europea" pitchFamily="2" charset="0"/>
            </a:endParaRPr>
          </a:p>
          <a:p>
            <a:pPr lvl="1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22524" y="545994"/>
            <a:ext cx="7692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  <a:latin typeface="Europea"/>
              </a:rPr>
              <a:t> 2021</a:t>
            </a:r>
            <a:endParaRPr lang="nl-NL" b="1" dirty="0">
              <a:solidFill>
                <a:srgbClr val="002060"/>
              </a:solidFill>
              <a:latin typeface="Europ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0955" y="2488829"/>
            <a:ext cx="7692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Europea"/>
              </a:rPr>
              <a:t>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46969" y="3002318"/>
            <a:ext cx="113723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1600" dirty="0" smtClean="0">
              <a:solidFill>
                <a:srgbClr val="002060"/>
              </a:solidFill>
              <a:latin typeface="Europea"/>
            </a:endParaRPr>
          </a:p>
          <a:p>
            <a:r>
              <a:rPr lang="nl-NL" sz="1600" dirty="0" err="1" smtClean="0">
                <a:solidFill>
                  <a:srgbClr val="002060"/>
                </a:solidFill>
                <a:latin typeface="Europea"/>
              </a:rPr>
              <a:t>ChatGPT</a:t>
            </a:r>
            <a:endParaRPr lang="nl-NL" sz="1600" dirty="0" smtClean="0">
              <a:solidFill>
                <a:srgbClr val="002060"/>
              </a:solidFill>
              <a:latin typeface="Europea"/>
            </a:endParaRPr>
          </a:p>
          <a:p>
            <a:endParaRPr lang="nl-NL" sz="1600" dirty="0">
              <a:solidFill>
                <a:srgbClr val="002060"/>
              </a:solidFill>
              <a:latin typeface="Europ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46555" y="5154904"/>
            <a:ext cx="2121196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1600" b="1" dirty="0" smtClean="0">
              <a:solidFill>
                <a:srgbClr val="002060"/>
              </a:solidFill>
              <a:latin typeface="Europea"/>
            </a:endParaRPr>
          </a:p>
          <a:p>
            <a:pPr algn="ctr"/>
            <a:r>
              <a:rPr lang="nl-NL" sz="1600" b="1" dirty="0" smtClean="0">
                <a:solidFill>
                  <a:srgbClr val="002060"/>
                </a:solidFill>
                <a:latin typeface="Europea"/>
              </a:rPr>
              <a:t>Europees </a:t>
            </a:r>
            <a:r>
              <a:rPr lang="nl-NL" sz="1600" b="1" dirty="0">
                <a:solidFill>
                  <a:srgbClr val="002060"/>
                </a:solidFill>
                <a:latin typeface="Europea"/>
              </a:rPr>
              <a:t>Parlement </a:t>
            </a:r>
            <a:endParaRPr lang="en-US" sz="1600" dirty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nl-NL" sz="1600" dirty="0" smtClean="0">
                <a:solidFill>
                  <a:srgbClr val="002060"/>
                </a:solidFill>
                <a:latin typeface="Europea"/>
              </a:rPr>
              <a:t>Goedkeuring aangepaste </a:t>
            </a:r>
            <a:r>
              <a:rPr lang="nl-NL" sz="1600" dirty="0">
                <a:solidFill>
                  <a:srgbClr val="002060"/>
                </a:solidFill>
                <a:latin typeface="Europea"/>
              </a:rPr>
              <a:t>versie </a:t>
            </a:r>
            <a:r>
              <a:rPr lang="nl-NL" sz="1600" dirty="0" smtClean="0">
                <a:solidFill>
                  <a:srgbClr val="002060"/>
                </a:solidFill>
                <a:latin typeface="Europea"/>
              </a:rPr>
              <a:t>van de AI Act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30956" y="4641415"/>
            <a:ext cx="76925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Europea"/>
              </a:rPr>
              <a:t>2023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570" y="1143836"/>
            <a:ext cx="5026385" cy="1338828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/>
                </a:solidFill>
                <a:latin typeface="Europea"/>
              </a:rPr>
              <a:t>AI moet </a:t>
            </a:r>
            <a:r>
              <a:rPr lang="nl-NL" b="1" dirty="0">
                <a:solidFill>
                  <a:schemeClr val="bg1"/>
                </a:solidFill>
                <a:latin typeface="Europea"/>
              </a:rPr>
              <a:t>veilig en niet-discriminerend </a:t>
            </a:r>
            <a:r>
              <a:rPr lang="nl-NL" dirty="0" smtClean="0">
                <a:solidFill>
                  <a:schemeClr val="bg1"/>
                </a:solidFill>
                <a:latin typeface="Europea"/>
              </a:rPr>
              <a:t>zijn.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bg1"/>
                </a:solidFill>
                <a:latin typeface="Europea"/>
              </a:rPr>
              <a:t>M</a:t>
            </a:r>
            <a:r>
              <a:rPr lang="nl-NL" dirty="0" smtClean="0">
                <a:solidFill>
                  <a:schemeClr val="bg1"/>
                </a:solidFill>
                <a:latin typeface="Europea"/>
              </a:rPr>
              <a:t>enselijke </a:t>
            </a:r>
            <a:r>
              <a:rPr lang="nl-NL" b="1" dirty="0">
                <a:solidFill>
                  <a:schemeClr val="bg1"/>
                </a:solidFill>
                <a:latin typeface="Europea"/>
              </a:rPr>
              <a:t>controle</a:t>
            </a:r>
            <a:r>
              <a:rPr lang="nl-NL" dirty="0">
                <a:solidFill>
                  <a:schemeClr val="bg1"/>
                </a:solidFill>
                <a:latin typeface="Europea"/>
              </a:rPr>
              <a:t> over AI (</a:t>
            </a:r>
            <a:r>
              <a:rPr lang="nl-NL" dirty="0" err="1" smtClean="0">
                <a:solidFill>
                  <a:schemeClr val="bg1"/>
                </a:solidFill>
                <a:latin typeface="Europea"/>
              </a:rPr>
              <a:t>be</a:t>
            </a:r>
            <a:r>
              <a:rPr lang="nl-NL" dirty="0" smtClean="0">
                <a:solidFill>
                  <a:schemeClr val="bg1"/>
                </a:solidFill>
                <a:latin typeface="Europea"/>
              </a:rPr>
              <a:t>)houden.</a:t>
            </a:r>
            <a:endParaRPr lang="nl-NL" dirty="0">
              <a:solidFill>
                <a:schemeClr val="bg1"/>
              </a:solidFill>
              <a:latin typeface="Europ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bg1"/>
                </a:solidFill>
                <a:latin typeface="Europea"/>
              </a:rPr>
              <a:t>G</a:t>
            </a:r>
            <a:r>
              <a:rPr lang="nl-NL" b="1" smtClean="0">
                <a:solidFill>
                  <a:schemeClr val="bg1"/>
                </a:solidFill>
                <a:latin typeface="Europea"/>
              </a:rPr>
              <a:t>rondrechten</a:t>
            </a:r>
            <a:r>
              <a:rPr lang="nl-NL" smtClean="0">
                <a:solidFill>
                  <a:schemeClr val="bg1"/>
                </a:solidFill>
                <a:latin typeface="Europea"/>
              </a:rPr>
              <a:t> </a:t>
            </a:r>
            <a:r>
              <a:rPr lang="nl-NL" dirty="0">
                <a:solidFill>
                  <a:schemeClr val="bg1"/>
                </a:solidFill>
                <a:latin typeface="Europea"/>
              </a:rPr>
              <a:t>mogen niet in gevaar </a:t>
            </a:r>
            <a:r>
              <a:rPr lang="nl-NL" dirty="0" smtClean="0">
                <a:solidFill>
                  <a:schemeClr val="bg1"/>
                </a:solidFill>
                <a:latin typeface="Europea"/>
              </a:rPr>
              <a:t>komen.</a:t>
            </a:r>
            <a:endParaRPr lang="nl-NL" b="1" dirty="0">
              <a:solidFill>
                <a:schemeClr val="bg1"/>
              </a:solidFill>
              <a:latin typeface="Europea"/>
            </a:endParaRPr>
          </a:p>
        </p:txBody>
      </p:sp>
    </p:spTree>
    <p:extLst>
      <p:ext uri="{BB962C8B-B14F-4D97-AF65-F5344CB8AC3E}">
        <p14:creationId xmlns:p14="http://schemas.microsoft.com/office/powerpoint/2010/main" val="1340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61D993-FE5E-4E82-A025-D7A5C4342780}"/>
              </a:ext>
            </a:extLst>
          </p:cNvPr>
          <p:cNvSpPr txBox="1"/>
          <p:nvPr/>
        </p:nvSpPr>
        <p:spPr>
          <a:xfrm>
            <a:off x="339811" y="241795"/>
            <a:ext cx="73072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WIE IS DE MOL: SHAKESPEARE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DF3D-8170-73FC-F1B4-565F2B9C7E13}"/>
              </a:ext>
            </a:extLst>
          </p:cNvPr>
          <p:cNvSpPr>
            <a:spLocks noGrp="1"/>
          </p:cNvSpPr>
          <p:nvPr/>
        </p:nvSpPr>
        <p:spPr>
          <a:xfrm>
            <a:off x="492343" y="1477919"/>
            <a:ext cx="4807522" cy="2182132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Europea Light"/>
              <a:ea typeface="Europea Light" pitchFamily="50" charset="0"/>
            </a:endParaRP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Yet in a circle pallid as it flow,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/>
            </a:endParaRP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by this bright sun, that with his light display,</a:t>
            </a:r>
          </a:p>
          <a:p>
            <a:pPr marL="0" indent="0" algn="ctr">
              <a:buNone/>
            </a:pP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roll’d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 from the sands, and half the buds of snow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and calmly on him shall infold away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7724C-6594-EACD-53DE-9A83DEF5A238}"/>
              </a:ext>
            </a:extLst>
          </p:cNvPr>
          <p:cNvSpPr>
            <a:spLocks noGrp="1"/>
          </p:cNvSpPr>
          <p:nvPr/>
        </p:nvSpPr>
        <p:spPr>
          <a:xfrm>
            <a:off x="6893067" y="1477919"/>
            <a:ext cx="4642002" cy="2180226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Europea Light"/>
              <a:ea typeface="Europea Light" pitchFamily="50" charset="0"/>
            </a:endParaRP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In me thou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seest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 the glowing of such fire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/>
            </a:endParaRP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That on the ashes of his youth doth lie,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As the deathbed whereon it must expire,</a:t>
            </a:r>
          </a:p>
          <a:p>
            <a:pPr marL="0" indent="0" algn="ctr">
              <a:buNone/>
            </a:pP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Consum’d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 with that which it was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nourish’d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 by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35F4D2-2990-E612-F41E-43D44FE886FB}"/>
              </a:ext>
            </a:extLst>
          </p:cNvPr>
          <p:cNvSpPr txBox="1">
            <a:spLocks/>
          </p:cNvSpPr>
          <p:nvPr/>
        </p:nvSpPr>
        <p:spPr>
          <a:xfrm>
            <a:off x="3412037" y="4081762"/>
            <a:ext cx="5153591" cy="239113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GB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Like as the waves make towards the pebbled shore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 panose="020F0502020204030204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So do our minutes hasten to their end;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Each changing place with that which goes before,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In sequent toil all forwards do contend</a:t>
            </a:r>
          </a:p>
          <a:p>
            <a:pPr marL="0" indent="0" algn="ctr">
              <a:buNone/>
            </a:pPr>
            <a:endParaRPr lang="en-GB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  <p:pic>
        <p:nvPicPr>
          <p:cNvPr id="7" name="Picture 6" descr="William Shakespeare Cartoon Images – Browse 746 Stock Photos ...">
            <a:extLst>
              <a:ext uri="{FF2B5EF4-FFF2-40B4-BE49-F238E27FC236}">
                <a16:creationId xmlns:a16="http://schemas.microsoft.com/office/drawing/2014/main" id="{58DEA9F6-FD56-134B-F743-86C01F7D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279" y="4191549"/>
            <a:ext cx="2892469" cy="2181929"/>
          </a:xfrm>
          <a:prstGeom prst="rect">
            <a:avLst/>
          </a:prstGeom>
        </p:spPr>
      </p:pic>
      <p:pic>
        <p:nvPicPr>
          <p:cNvPr id="9" name="Picture 8" descr="A colorful feather and paper&#10;&#10;Description automatically generated">
            <a:extLst>
              <a:ext uri="{FF2B5EF4-FFF2-40B4-BE49-F238E27FC236}">
                <a16:creationId xmlns:a16="http://schemas.microsoft.com/office/drawing/2014/main" id="{7B8BB5D5-B8D0-9AD8-FC22-95703B7F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04" y="4081762"/>
            <a:ext cx="2484910" cy="21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artoon of a person holding her head&#10;&#10;Description automatically generated">
            <a:extLst>
              <a:ext uri="{FF2B5EF4-FFF2-40B4-BE49-F238E27FC236}">
                <a16:creationId xmlns:a16="http://schemas.microsoft.com/office/drawing/2014/main" id="{12578C15-DA00-0DAE-BEBF-1474C81C8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63069" y="322881"/>
            <a:ext cx="4035287" cy="2984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21" y="224692"/>
            <a:ext cx="5313729" cy="693858"/>
          </a:xfrm>
        </p:spPr>
        <p:txBody>
          <a:bodyPr/>
          <a:lstStyle/>
          <a:p>
            <a:r>
              <a:rPr lang="nl-NL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DESINFORMATIE</a:t>
            </a:r>
            <a:endParaRPr lang="nl-NL" sz="3600" b="1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pic>
        <p:nvPicPr>
          <p:cNvPr id="4" name="Content Placeholder 3" descr="A white paper with black text and black text&#10;&#10;Description automatically generated">
            <a:extLst>
              <a:ext uri="{FF2B5EF4-FFF2-40B4-BE49-F238E27FC236}">
                <a16:creationId xmlns:a16="http://schemas.microsoft.com/office/drawing/2014/main" id="{F25FADF3-2B35-75D0-A22B-1F377EC0B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5" r="166" b="2609"/>
          <a:stretch/>
        </p:blipFill>
        <p:spPr>
          <a:xfrm>
            <a:off x="5377217" y="4804380"/>
            <a:ext cx="6669009" cy="18555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F7981-85C7-CB6C-619A-3B939DDA3E73}"/>
              </a:ext>
            </a:extLst>
          </p:cNvPr>
          <p:cNvSpPr txBox="1"/>
          <p:nvPr/>
        </p:nvSpPr>
        <p:spPr>
          <a:xfrm>
            <a:off x="5377217" y="4435048"/>
            <a:ext cx="44099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Calibri"/>
                <a:cs typeface="Calibri"/>
              </a:rPr>
              <a:t>Algemene bezorgdheid in de EU:</a:t>
            </a:r>
            <a:endParaRPr lang="nl-NL" b="1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753C2-2818-2096-5E21-3D7A75027FB7}"/>
              </a:ext>
            </a:extLst>
          </p:cNvPr>
          <p:cNvSpPr txBox="1"/>
          <p:nvPr/>
        </p:nvSpPr>
        <p:spPr>
          <a:xfrm>
            <a:off x="191721" y="1474970"/>
            <a:ext cx="712347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Wat is desinformatie?</a:t>
            </a:r>
          </a:p>
          <a:p>
            <a:pPr>
              <a:lnSpc>
                <a:spcPct val="150000"/>
              </a:lnSpc>
            </a:pPr>
            <a:endParaRPr lang="nl-NL" sz="1200" dirty="0">
              <a:solidFill>
                <a:schemeClr val="accent5">
                  <a:lumMod val="75000"/>
                </a:schemeClr>
              </a:solidFill>
              <a:latin typeface="Europe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K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an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schadelijk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zijn,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omdat het mensen kan misleiden over belangrijke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onderwerpen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als gezondheid en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wetenschap.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l-NL" dirty="0" smtClean="0">
              <a:solidFill>
                <a:schemeClr val="accent5">
                  <a:lumMod val="75000"/>
                </a:schemeClr>
              </a:solidFill>
              <a:latin typeface="Europea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K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an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het vertrouwen in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openbare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instellingen 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en media schaden.</a:t>
            </a:r>
          </a:p>
          <a:p>
            <a:pPr marL="285750" indent="-285750">
              <a:buFont typeface="Arial"/>
              <a:buChar char="•"/>
            </a:pP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K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an verkiezingen beïnvloeden.</a:t>
            </a:r>
          </a:p>
          <a:p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K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Arial"/>
              </a:rPr>
              <a:t>an de vrijheid van meningsuiting schaden.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  <a:p>
            <a:pPr algn="l"/>
            <a:endParaRPr lang="nl-NL" dirty="0">
              <a:solidFill>
                <a:schemeClr val="accent5">
                  <a:lumMod val="75000"/>
                </a:schemeClr>
              </a:solidFill>
              <a:latin typeface="Europe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6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31" y="2907457"/>
            <a:ext cx="10836986" cy="1026406"/>
          </a:xfrm>
        </p:spPr>
        <p:txBody>
          <a:bodyPr/>
          <a:lstStyle/>
          <a:p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Maatschappelijk belang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31" y="3933863"/>
            <a:ext cx="873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>
                    <a:lumMod val="65000"/>
                  </a:schemeClr>
                </a:solidFill>
                <a:latin typeface="Europea" pitchFamily="2" charset="0"/>
                <a:ea typeface="Europea" pitchFamily="2" charset="0"/>
              </a:rPr>
              <a:t>Hoe gaat AI ons dagelijks leven veranderen?</a:t>
            </a:r>
          </a:p>
          <a:p>
            <a:r>
              <a:rPr lang="nl-NL" sz="2400" b="1" dirty="0" smtClean="0">
                <a:solidFill>
                  <a:schemeClr val="bg1">
                    <a:lumMod val="65000"/>
                  </a:schemeClr>
                </a:solidFill>
                <a:latin typeface="Europea" pitchFamily="2" charset="0"/>
                <a:ea typeface="Europea" pitchFamily="2" charset="0"/>
              </a:rPr>
              <a:t> </a:t>
            </a:r>
            <a:endParaRPr lang="nl-NL" sz="2400" b="1" dirty="0">
              <a:solidFill>
                <a:schemeClr val="bg1">
                  <a:lumMod val="6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326" y="259644"/>
            <a:ext cx="52495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GEZONDHEIDSZORG</a:t>
            </a:r>
            <a:endParaRPr lang="nl-NL" sz="3600" b="1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  <p:pic>
        <p:nvPicPr>
          <p:cNvPr id="8" name="Picture 7" descr="A screenshot of a white text&#10;&#10;Description automatically generated">
            <a:extLst>
              <a:ext uri="{FF2B5EF4-FFF2-40B4-BE49-F238E27FC236}">
                <a16:creationId xmlns:a16="http://schemas.microsoft.com/office/drawing/2014/main" id="{469A0055-B594-BCF1-AA38-E4CEF4581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26" y="3295424"/>
            <a:ext cx="5272663" cy="3254291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Picture 8" descr="A hand holding a picture of a large blue planet&#10;&#10;Description automatically generated">
            <a:extLst>
              <a:ext uri="{FF2B5EF4-FFF2-40B4-BE49-F238E27FC236}">
                <a16:creationId xmlns:a16="http://schemas.microsoft.com/office/drawing/2014/main" id="{B10ADE0B-9AA0-6459-9DAD-5ECEF6A9E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288" y="2245198"/>
            <a:ext cx="4176064" cy="4304517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97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w Electronics - How will AI and ML transform the Data Centre?">
            <a:extLst>
              <a:ext uri="{FF2B5EF4-FFF2-40B4-BE49-F238E27FC236}">
                <a16:creationId xmlns:a16="http://schemas.microsoft.com/office/drawing/2014/main" id="{2AD7B627-D577-BA94-7E15-91B00D875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7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2FB36-D296-22FF-C43C-26F1D882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ECOLOGISCHE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VOETAFRDUK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Europea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AI zit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Europea"/>
              </a:rPr>
              <a:t>niet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Europea"/>
              </a:rPr>
              <a:t>zomaar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in the cloud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05274-0C6C-A5C0-DA62-9732B364F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Datacenters/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datafarms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= 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trainen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 van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algoritmes</a:t>
            </a:r>
          </a:p>
          <a:p>
            <a:pPr marL="0" indent="0">
              <a:buNone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3%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totale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energieverbruik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wereldwijd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1%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  van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alle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CO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2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uitstoot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  <a:cs typeface="Calibri"/>
              </a:rPr>
              <a:t>wereldwijd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033080" y="248510"/>
            <a:ext cx="3284096" cy="1671696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9290280" y="166795"/>
            <a:ext cx="1132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?</a:t>
            </a:r>
            <a:endParaRPr lang="nl-NL" sz="80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3200" y="1283469"/>
            <a:ext cx="252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voor de toekomst</a:t>
            </a:r>
            <a:endParaRPr lang="nl-NL" b="1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dress holding a microphone&#10;&#10;Description automatically generated">
            <a:extLst>
              <a:ext uri="{FF2B5EF4-FFF2-40B4-BE49-F238E27FC236}">
                <a16:creationId xmlns:a16="http://schemas.microsoft.com/office/drawing/2014/main" id="{53C1D46B-3952-06A6-54BB-53D0BFEE6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61" y="1120382"/>
            <a:ext cx="4370548" cy="5040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De voordelen van Deep Fake | Dictu.nl">
            <a:extLst>
              <a:ext uri="{FF2B5EF4-FFF2-40B4-BE49-F238E27FC236}">
                <a16:creationId xmlns:a16="http://schemas.microsoft.com/office/drawing/2014/main" id="{59D9220A-B98F-38DA-AB3E-A9BA99564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218" y="1120382"/>
            <a:ext cx="5107336" cy="5040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0604" y="291831"/>
            <a:ext cx="523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DEEPFAKES</a:t>
            </a:r>
            <a:endParaRPr lang="nl-NL" sz="3600" b="1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background with red and black text&#10;&#10;Description automatically generated">
            <a:extLst>
              <a:ext uri="{FF2B5EF4-FFF2-40B4-BE49-F238E27FC236}">
                <a16:creationId xmlns:a16="http://schemas.microsoft.com/office/drawing/2014/main" id="{2CB1FFAD-A6E2-F4C8-FE84-2784B76E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"/>
            <a:ext cx="12192000" cy="3848746"/>
          </a:xfrm>
          <a:prstGeom prst="rect">
            <a:avLst/>
          </a:prstGeom>
        </p:spPr>
      </p:pic>
      <p:pic>
        <p:nvPicPr>
          <p:cNvPr id="3" name="Picture 2" descr="A qr code on a red background&#10;&#10;Description automatically generated">
            <a:extLst>
              <a:ext uri="{FF2B5EF4-FFF2-40B4-BE49-F238E27FC236}">
                <a16:creationId xmlns:a16="http://schemas.microsoft.com/office/drawing/2014/main" id="{7CBBC866-8EB7-BDC4-80FB-6B0764CBD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207" y="4267572"/>
            <a:ext cx="1915144" cy="191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85EC-D0D4-90DF-A2EA-3E0E9957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Hebben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jullie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nog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vragen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6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61D993-FE5E-4E82-A025-D7A5C4342780}"/>
              </a:ext>
            </a:extLst>
          </p:cNvPr>
          <p:cNvSpPr txBox="1"/>
          <p:nvPr/>
        </p:nvSpPr>
        <p:spPr>
          <a:xfrm>
            <a:off x="339811" y="241795"/>
            <a:ext cx="74120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WIE IS DE MOL: SHAKESPEARE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DF3D-8170-73FC-F1B4-565F2B9C7E13}"/>
              </a:ext>
            </a:extLst>
          </p:cNvPr>
          <p:cNvSpPr>
            <a:spLocks noGrp="1"/>
          </p:cNvSpPr>
          <p:nvPr/>
        </p:nvSpPr>
        <p:spPr>
          <a:xfrm>
            <a:off x="492343" y="1477919"/>
            <a:ext cx="4807522" cy="2182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Yet in a circle pallid as it flow,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/>
            </a:endParaRP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by this bright sun, that with his light display,</a:t>
            </a:r>
          </a:p>
          <a:p>
            <a:pPr marL="0" indent="0" algn="ctr">
              <a:buNone/>
            </a:pP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roll’d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 from the sands, and half the buds of snow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and calmly on him shall infold away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7724C-6594-EACD-53DE-9A83DEF5A238}"/>
              </a:ext>
            </a:extLst>
          </p:cNvPr>
          <p:cNvSpPr>
            <a:spLocks noGrp="1"/>
          </p:cNvSpPr>
          <p:nvPr/>
        </p:nvSpPr>
        <p:spPr>
          <a:xfrm>
            <a:off x="6699738" y="1477919"/>
            <a:ext cx="4835331" cy="2180226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In me thou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seest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 the glowing of such fire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/>
            </a:endParaRP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That on the ashes of his youth doth lie,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As the deathbed whereon it must expire,</a:t>
            </a:r>
          </a:p>
          <a:p>
            <a:pPr marL="0" indent="0" algn="ctr">
              <a:buNone/>
            </a:pP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Consum’d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 with that which it was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nourish’d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 by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35F4D2-2990-E612-F41E-43D44FE886FB}"/>
              </a:ext>
            </a:extLst>
          </p:cNvPr>
          <p:cNvSpPr txBox="1">
            <a:spLocks/>
          </p:cNvSpPr>
          <p:nvPr/>
        </p:nvSpPr>
        <p:spPr>
          <a:xfrm>
            <a:off x="3316792" y="4158511"/>
            <a:ext cx="5203608" cy="239113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GB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Like as the waves make towards the pebbled shore</a:t>
            </a:r>
            <a:endParaRPr lang="en-US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  <a:cs typeface="Calibri" panose="020F0502020204030204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So do our minutes hasten to their end;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Each changing place with that which goes before,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Europea" pitchFamily="2" charset="0"/>
                <a:ea typeface="Europea" pitchFamily="2" charset="0"/>
              </a:rPr>
              <a:t>In sequent toil all forwards do contend</a:t>
            </a:r>
          </a:p>
          <a:p>
            <a:pPr marL="0" indent="0" algn="ctr">
              <a:buNone/>
            </a:pPr>
            <a:endParaRPr lang="en-GB" sz="1700" dirty="0">
              <a:solidFill>
                <a:schemeClr val="accent5">
                  <a:lumMod val="75000"/>
                </a:schemeClr>
              </a:solidFill>
              <a:latin typeface="Europea" pitchFamily="2" charset="0"/>
              <a:ea typeface="Europea" pitchFamily="2" charset="0"/>
            </a:endParaRPr>
          </a:p>
        </p:txBody>
      </p:sp>
      <p:pic>
        <p:nvPicPr>
          <p:cNvPr id="7" name="Picture 6" descr="William Shakespeare Cartoon Images – Browse 746 Stock Photos ...">
            <a:extLst>
              <a:ext uri="{FF2B5EF4-FFF2-40B4-BE49-F238E27FC236}">
                <a16:creationId xmlns:a16="http://schemas.microsoft.com/office/drawing/2014/main" id="{58DEA9F6-FD56-134B-F743-86C01F7D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79" y="4191549"/>
            <a:ext cx="2892469" cy="2181929"/>
          </a:xfrm>
          <a:prstGeom prst="rect">
            <a:avLst/>
          </a:prstGeom>
        </p:spPr>
      </p:pic>
      <p:pic>
        <p:nvPicPr>
          <p:cNvPr id="9" name="Picture 8" descr="A colorful feather and paper&#10;&#10;Description automatically generated">
            <a:extLst>
              <a:ext uri="{FF2B5EF4-FFF2-40B4-BE49-F238E27FC236}">
                <a16:creationId xmlns:a16="http://schemas.microsoft.com/office/drawing/2014/main" id="{7B8BB5D5-B8D0-9AD8-FC22-95703B7F3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04" y="4081762"/>
            <a:ext cx="2484910" cy="2188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C2DDCA-C1B0-E275-1A10-96F4C395AA57}"/>
              </a:ext>
            </a:extLst>
          </p:cNvPr>
          <p:cNvSpPr txBox="1"/>
          <p:nvPr/>
        </p:nvSpPr>
        <p:spPr>
          <a:xfrm>
            <a:off x="1186805" y="1019742"/>
            <a:ext cx="34185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Generatieve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AI: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Deep-</a:t>
            </a:r>
            <a:r>
              <a:rPr lang="en-GB" i="1" dirty="0" err="1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speare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4D021-CF62-AFBE-3967-53FC369821D0}"/>
              </a:ext>
            </a:extLst>
          </p:cNvPr>
          <p:cNvSpPr txBox="1"/>
          <p:nvPr/>
        </p:nvSpPr>
        <p:spPr>
          <a:xfrm>
            <a:off x="7751852" y="1108587"/>
            <a:ext cx="2924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Sonnet 60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Europea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87588-5C2C-407F-1976-C5C67742E190}"/>
              </a:ext>
            </a:extLst>
          </p:cNvPr>
          <p:cNvSpPr txBox="1"/>
          <p:nvPr/>
        </p:nvSpPr>
        <p:spPr>
          <a:xfrm>
            <a:off x="4456380" y="3748896"/>
            <a:ext cx="2924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Sonnet 73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</p:spTree>
    <p:extLst>
      <p:ext uri="{BB962C8B-B14F-4D97-AF65-F5344CB8AC3E}">
        <p14:creationId xmlns:p14="http://schemas.microsoft.com/office/powerpoint/2010/main" val="14600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063D6C-4553-0CD9-B339-690E520C96B2}"/>
              </a:ext>
            </a:extLst>
          </p:cNvPr>
          <p:cNvSpPr txBox="1"/>
          <p:nvPr/>
        </p:nvSpPr>
        <p:spPr>
          <a:xfrm>
            <a:off x="339811" y="241795"/>
            <a:ext cx="67992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WIE IS DE MOL: PICASSO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pic>
        <p:nvPicPr>
          <p:cNvPr id="4" name="Picture 3" descr="https://uploads4.wikiart.org/images/pablo-picasso/woman-in-beret-and-checked-dress-1937.jpg!Large.jpg">
            <a:extLst>
              <a:ext uri="{FF2B5EF4-FFF2-40B4-BE49-F238E27FC236}">
                <a16:creationId xmlns:a16="http://schemas.microsoft.com/office/drawing/2014/main" id="{13DF9F9E-E45D-0C1A-1B19-EBDFBC9A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5" y="1085850"/>
            <a:ext cx="3829050" cy="4686300"/>
          </a:xfrm>
          <a:prstGeom prst="rect">
            <a:avLst/>
          </a:prstGeom>
        </p:spPr>
      </p:pic>
      <p:pic>
        <p:nvPicPr>
          <p:cNvPr id="5" name="Picture 4" descr="https://www.rom.on.ca/sites/default/files/a_portrait_of_jordan_peele_by_pablo_picasso.png">
            <a:extLst>
              <a:ext uri="{FF2B5EF4-FFF2-40B4-BE49-F238E27FC236}">
                <a16:creationId xmlns:a16="http://schemas.microsoft.com/office/drawing/2014/main" id="{B8C2240A-2C6A-4C36-5446-4B34E2CBA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1085850"/>
            <a:ext cx="3838575" cy="4686300"/>
          </a:xfrm>
          <a:prstGeom prst="rect">
            <a:avLst/>
          </a:prstGeom>
        </p:spPr>
      </p:pic>
      <p:pic>
        <p:nvPicPr>
          <p:cNvPr id="6" name="Picture 5" descr="https://uploads2.wikiart.org/images/pablo-picasso/self-portrait-1907.jpg">
            <a:extLst>
              <a:ext uri="{FF2B5EF4-FFF2-40B4-BE49-F238E27FC236}">
                <a16:creationId xmlns:a16="http://schemas.microsoft.com/office/drawing/2014/main" id="{535F0112-0D98-42D4-328E-CB388FDA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24" y="1085850"/>
            <a:ext cx="3725759" cy="47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063D6C-4553-0CD9-B339-690E520C96B2}"/>
              </a:ext>
            </a:extLst>
          </p:cNvPr>
          <p:cNvSpPr txBox="1"/>
          <p:nvPr/>
        </p:nvSpPr>
        <p:spPr>
          <a:xfrm>
            <a:off x="339811" y="241795"/>
            <a:ext cx="67992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WIE IS DE MOL: PICASSO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pic>
        <p:nvPicPr>
          <p:cNvPr id="4" name="Picture 3" descr="https://uploads4.wikiart.org/images/pablo-picasso/woman-in-beret-and-checked-dress-1937.jpg!Large.jpg">
            <a:extLst>
              <a:ext uri="{FF2B5EF4-FFF2-40B4-BE49-F238E27FC236}">
                <a16:creationId xmlns:a16="http://schemas.microsoft.com/office/drawing/2014/main" id="{13DF9F9E-E45D-0C1A-1B19-EBDFBC9A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5" y="1085850"/>
            <a:ext cx="3829050" cy="4686300"/>
          </a:xfrm>
          <a:prstGeom prst="rect">
            <a:avLst/>
          </a:prstGeom>
        </p:spPr>
      </p:pic>
      <p:pic>
        <p:nvPicPr>
          <p:cNvPr id="5" name="Picture 4" descr="https://www.rom.on.ca/sites/default/files/a_portrait_of_jordan_peele_by_pablo_picasso.png">
            <a:extLst>
              <a:ext uri="{FF2B5EF4-FFF2-40B4-BE49-F238E27FC236}">
                <a16:creationId xmlns:a16="http://schemas.microsoft.com/office/drawing/2014/main" id="{B8C2240A-2C6A-4C36-5446-4B34E2CB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12" y="1085850"/>
            <a:ext cx="3838575" cy="4686300"/>
          </a:xfrm>
          <a:prstGeom prst="rect">
            <a:avLst/>
          </a:prstGeom>
        </p:spPr>
      </p:pic>
      <p:pic>
        <p:nvPicPr>
          <p:cNvPr id="6" name="Picture 5" descr="https://uploads2.wikiart.org/images/pablo-picasso/self-portrait-1907.jpg">
            <a:extLst>
              <a:ext uri="{FF2B5EF4-FFF2-40B4-BE49-F238E27FC236}">
                <a16:creationId xmlns:a16="http://schemas.microsoft.com/office/drawing/2014/main" id="{535F0112-0D98-42D4-328E-CB388FDA1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224" y="1085850"/>
            <a:ext cx="3725759" cy="47060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277C4F-04DE-6465-E405-D19A7F4AEC35}"/>
              </a:ext>
            </a:extLst>
          </p:cNvPr>
          <p:cNvSpPr txBox="1"/>
          <p:nvPr/>
        </p:nvSpPr>
        <p:spPr>
          <a:xfrm>
            <a:off x="350921" y="5955631"/>
            <a:ext cx="38200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Woman in beret and checked dress,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Picasso</a:t>
            </a:r>
            <a:endParaRPr lang="en-GB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C0D58-7F2F-C4D2-2689-0CFB89856546}"/>
              </a:ext>
            </a:extLst>
          </p:cNvPr>
          <p:cNvSpPr txBox="1"/>
          <p:nvPr/>
        </p:nvSpPr>
        <p:spPr>
          <a:xfrm>
            <a:off x="4211052" y="5955631"/>
            <a:ext cx="382002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Midjourney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(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Generatieve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AI)</a:t>
            </a:r>
            <a:endParaRPr lang="en-GB" i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6EE85-CB38-AF81-FB7D-9697C651ADE1}"/>
              </a:ext>
            </a:extLst>
          </p:cNvPr>
          <p:cNvSpPr txBox="1"/>
          <p:nvPr/>
        </p:nvSpPr>
        <p:spPr>
          <a:xfrm>
            <a:off x="8031078" y="5955631"/>
            <a:ext cx="38200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Self-Portrait,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Picasso</a:t>
            </a:r>
          </a:p>
        </p:txBody>
      </p:sp>
    </p:spTree>
    <p:extLst>
      <p:ext uri="{BB962C8B-B14F-4D97-AF65-F5344CB8AC3E}">
        <p14:creationId xmlns:p14="http://schemas.microsoft.com/office/powerpoint/2010/main" val="39791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61" y="999250"/>
            <a:ext cx="6880464" cy="457488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" name="Taylor Swift - Christmases When You Were Mine">
            <a:hlinkClick r:id="" action="ppaction://media"/>
            <a:extLst>
              <a:ext uri="{FF2B5EF4-FFF2-40B4-BE49-F238E27FC236}">
                <a16:creationId xmlns:a16="http://schemas.microsoft.com/office/drawing/2014/main" id="{8EA6035A-6294-3678-DA57-1C43CC05A1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65" end="188"/>
                  <p14:fade in="2000" out="2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33759" y="5919190"/>
            <a:ext cx="487363" cy="487363"/>
          </a:xfrm>
          <a:prstGeom prst="rect">
            <a:avLst/>
          </a:prstGeom>
        </p:spPr>
      </p:pic>
      <p:pic>
        <p:nvPicPr>
          <p:cNvPr id="10" name="Taylor Swift AI - That's What I Love about Christmas">
            <a:hlinkClick r:id="" action="ppaction://media"/>
            <a:extLst>
              <a:ext uri="{FF2B5EF4-FFF2-40B4-BE49-F238E27FC236}">
                <a16:creationId xmlns:a16="http://schemas.microsoft.com/office/drawing/2014/main" id="{A65302D1-8263-36C7-4BB0-135D029A0E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70" end="5947"/>
                  <p14:fade in="2000" out="2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0688" y="5917080"/>
            <a:ext cx="487363" cy="487363"/>
          </a:xfrm>
          <a:prstGeom prst="rect">
            <a:avLst/>
          </a:prstGeom>
        </p:spPr>
      </p:pic>
      <p:pic>
        <p:nvPicPr>
          <p:cNvPr id="11" name="Taylor Swift - Christmas Tree Farm">
            <a:hlinkClick r:id="" action="ppaction://media"/>
            <a:extLst>
              <a:ext uri="{FF2B5EF4-FFF2-40B4-BE49-F238E27FC236}">
                <a16:creationId xmlns:a16="http://schemas.microsoft.com/office/drawing/2014/main" id="{016AEB02-AD85-C3CC-CBC1-66B9975281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634" end="3173"/>
                  <p14:fade in="2000" out="2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8224" y="5914080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27A7F0-562A-6E50-1CF2-21892FD27111}"/>
              </a:ext>
            </a:extLst>
          </p:cNvPr>
          <p:cNvSpPr txBox="1"/>
          <p:nvPr/>
        </p:nvSpPr>
        <p:spPr>
          <a:xfrm>
            <a:off x="339811" y="241795"/>
            <a:ext cx="728928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WIE IS DE MOL: TAYLOR SWIFT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2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2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51819"/>
            <a:ext cx="2738641" cy="2531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b="1" dirty="0">
              <a:solidFill>
                <a:srgbClr val="ECCF4F"/>
              </a:solidFill>
              <a:latin typeface="Europea"/>
              <a:ea typeface="Europea" pitchFamily="50" charset="0"/>
            </a:endParaRPr>
          </a:p>
          <a:p>
            <a:pPr marL="0" indent="0" algn="ctr">
              <a:buNone/>
            </a:pPr>
            <a:endParaRPr lang="en-GB" b="1">
              <a:solidFill>
                <a:srgbClr val="ECCF4F"/>
              </a:solidFill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b="1">
              <a:solidFill>
                <a:srgbClr val="ECCF4F"/>
              </a:solidFill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b="1">
              <a:solidFill>
                <a:srgbClr val="ECCF4F"/>
              </a:solidFill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b="1">
              <a:solidFill>
                <a:srgbClr val="ECCF4F"/>
              </a:solidFill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b="1">
              <a:solidFill>
                <a:srgbClr val="ECCF4F"/>
              </a:solidFill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b="1">
              <a:solidFill>
                <a:srgbClr val="ECCF4F"/>
              </a:solidFill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sz="1800"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sz="1800"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sz="1800"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>
              <a:latin typeface="Europea" pitchFamily="50" charset="0"/>
              <a:ea typeface="Europea" pitchFamily="50" charset="0"/>
            </a:endParaRPr>
          </a:p>
          <a:p>
            <a:pPr marL="0" indent="0" algn="ctr">
              <a:buNone/>
            </a:pPr>
            <a:endParaRPr lang="en-GB" sz="1800" i="1">
              <a:latin typeface="Europea" pitchFamily="50" charset="0"/>
              <a:ea typeface="Europea" pitchFamily="50" charset="0"/>
            </a:endParaRPr>
          </a:p>
        </p:txBody>
      </p:sp>
      <p:pic>
        <p:nvPicPr>
          <p:cNvPr id="14" name="Picture 2" descr="https://www.iheartradio.ca/image/policy:1.10318194:1575631100/swift.jpg?f=default&amp;$p$f=94c4e5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r="16696"/>
          <a:stretch/>
        </p:blipFill>
        <p:spPr bwMode="auto">
          <a:xfrm>
            <a:off x="4854910" y="1843611"/>
            <a:ext cx="2767164" cy="2754779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andsandarms.com/33296-thickbox_default/swift-taylor-cdep-the-taylor-swift-holiday-collec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3" t="25154" r="25080" b="25230"/>
          <a:stretch/>
        </p:blipFill>
        <p:spPr bwMode="auto">
          <a:xfrm>
            <a:off x="8754480" y="1848757"/>
            <a:ext cx="2746035" cy="274581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3C6A0-8C8F-AB7E-2203-C3EB89FB1B1A}"/>
              </a:ext>
            </a:extLst>
          </p:cNvPr>
          <p:cNvSpPr txBox="1"/>
          <p:nvPr/>
        </p:nvSpPr>
        <p:spPr>
          <a:xfrm>
            <a:off x="842018" y="4910666"/>
            <a:ext cx="27516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'Taylor Swift Voice Model'</a:t>
            </a:r>
          </a:p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(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Generatieve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 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AI)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Europea"/>
              <a:ea typeface="+mn-lt"/>
              <a:cs typeface="+mn-lt"/>
            </a:endParaRPr>
          </a:p>
        </p:txBody>
      </p:sp>
      <p:pic>
        <p:nvPicPr>
          <p:cNvPr id="5" name="Picture 4" descr="Midjourney Cartoon Prompts with Examples - A Swift Guide to AI Art">
            <a:extLst>
              <a:ext uri="{FF2B5EF4-FFF2-40B4-BE49-F238E27FC236}">
                <a16:creationId xmlns:a16="http://schemas.microsoft.com/office/drawing/2014/main" id="{D7ABA744-5717-C583-24FC-E19309AF7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18" y="1851212"/>
            <a:ext cx="27432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AD48C8-04B6-1CCE-2900-5A70921FA5DF}"/>
              </a:ext>
            </a:extLst>
          </p:cNvPr>
          <p:cNvSpPr txBox="1"/>
          <p:nvPr/>
        </p:nvSpPr>
        <p:spPr>
          <a:xfrm>
            <a:off x="4989024" y="4910666"/>
            <a:ext cx="2497665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Christmas Tree </a:t>
            </a: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Farm,</a:t>
            </a:r>
            <a:endParaRPr lang="en-GB" i="1" dirty="0">
              <a:solidFill>
                <a:schemeClr val="accent5">
                  <a:lumMod val="75000"/>
                </a:schemeClr>
              </a:solidFill>
              <a:latin typeface="Europea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Taylor Swift</a:t>
            </a:r>
            <a:endParaRPr lang="en-GB" i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6A1BD-CC9E-C95D-261D-7F878129CAC2}"/>
              </a:ext>
            </a:extLst>
          </p:cNvPr>
          <p:cNvSpPr txBox="1"/>
          <p:nvPr/>
        </p:nvSpPr>
        <p:spPr>
          <a:xfrm>
            <a:off x="8496383" y="4910666"/>
            <a:ext cx="3428917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Christmas when you were </a:t>
            </a:r>
            <a:r>
              <a:rPr lang="en-GB" i="1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ea typeface="+mn-lt"/>
                <a:cs typeface="+mn-lt"/>
              </a:rPr>
              <a:t>mine,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Taylor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Swift</a:t>
            </a:r>
            <a:endParaRPr lang="en-GB" i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B753B-FDF3-7D83-0259-3DC2178F2BE7}"/>
              </a:ext>
            </a:extLst>
          </p:cNvPr>
          <p:cNvSpPr txBox="1"/>
          <p:nvPr/>
        </p:nvSpPr>
        <p:spPr>
          <a:xfrm>
            <a:off x="1667435" y="1068460"/>
            <a:ext cx="10757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1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Europea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CB108-6149-E681-02B9-946504B2672C}"/>
              </a:ext>
            </a:extLst>
          </p:cNvPr>
          <p:cNvSpPr txBox="1"/>
          <p:nvPr/>
        </p:nvSpPr>
        <p:spPr>
          <a:xfrm>
            <a:off x="5558117" y="1068459"/>
            <a:ext cx="10757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2D974-AEC7-0FD0-4EA4-E0344C323500}"/>
              </a:ext>
            </a:extLst>
          </p:cNvPr>
          <p:cNvSpPr txBox="1"/>
          <p:nvPr/>
        </p:nvSpPr>
        <p:spPr>
          <a:xfrm>
            <a:off x="9583270" y="1068459"/>
            <a:ext cx="10757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588C2-B5C1-A8F8-10A9-77D9CDA9A9C9}"/>
              </a:ext>
            </a:extLst>
          </p:cNvPr>
          <p:cNvSpPr txBox="1"/>
          <p:nvPr/>
        </p:nvSpPr>
        <p:spPr>
          <a:xfrm>
            <a:off x="339811" y="241795"/>
            <a:ext cx="742576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"/>
              </a:rPr>
              <a:t>WIE IS DE MOL: TAYLOR SWIFT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Europ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3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E8D0-9AEF-5A58-0CA0-F2AACA50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36" y="3039292"/>
            <a:ext cx="7939314" cy="939709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Dus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 wat is het </a:t>
            </a:r>
            <a:r>
              <a:rPr lang="en-GB" b="1" dirty="0" err="1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nou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Europea"/>
                <a:cs typeface="Calibri Light"/>
              </a:rPr>
              <a:t>. . .?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Europ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0DCB5-EDA4-9248-7006-C60618AA6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136" y="4066950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  <a:latin typeface="Europea"/>
                <a:cs typeface="Calibri"/>
              </a:rPr>
              <a:t>Alleen </a:t>
            </a:r>
            <a:r>
              <a:rPr lang="nl-NL" b="1" i="1" dirty="0" smtClean="0">
                <a:solidFill>
                  <a:schemeClr val="bg1">
                    <a:lumMod val="65000"/>
                  </a:schemeClr>
                </a:solidFill>
                <a:latin typeface="Europea"/>
                <a:cs typeface="Calibri"/>
              </a:rPr>
              <a:t>voor </a:t>
            </a:r>
            <a:r>
              <a:rPr lang="nl-NL" b="1" i="1" dirty="0" err="1" smtClean="0">
                <a:solidFill>
                  <a:schemeClr val="bg1">
                    <a:lumMod val="65000"/>
                  </a:schemeClr>
                </a:solidFill>
                <a:latin typeface="Europea"/>
                <a:cs typeface="Calibri"/>
              </a:rPr>
              <a:t>memes</a:t>
            </a:r>
            <a:r>
              <a:rPr lang="nl-NL" b="1" i="1" dirty="0" smtClean="0">
                <a:solidFill>
                  <a:schemeClr val="bg1">
                    <a:lumMod val="65000"/>
                  </a:schemeClr>
                </a:solidFill>
                <a:latin typeface="Europea"/>
                <a:cs typeface="Calibri"/>
              </a:rPr>
              <a:t>, 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  <a:latin typeface="Europea"/>
                <a:cs typeface="Calibri"/>
              </a:rPr>
              <a:t>of ook van maatschappelijk belang? </a:t>
            </a:r>
          </a:p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  <a:latin typeface="Europea"/>
                <a:cs typeface="Calibri"/>
              </a:rPr>
              <a:t>En hoe moeten we met Generatieve AI omgaan?</a:t>
            </a:r>
            <a:endParaRPr lang="nl-NL" b="1" dirty="0">
              <a:solidFill>
                <a:schemeClr val="bg1">
                  <a:lumMod val="65000"/>
                </a:schemeClr>
              </a:solidFill>
              <a:latin typeface="Europea"/>
            </a:endParaRPr>
          </a:p>
        </p:txBody>
      </p:sp>
    </p:spTree>
    <p:extLst>
      <p:ext uri="{BB962C8B-B14F-4D97-AF65-F5344CB8AC3E}">
        <p14:creationId xmlns:p14="http://schemas.microsoft.com/office/powerpoint/2010/main" val="29508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55" y="158159"/>
            <a:ext cx="4099487" cy="836464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latin typeface="Europea"/>
              </a:rPr>
              <a:t>GENERATIEVE AI</a:t>
            </a:r>
          </a:p>
        </p:txBody>
      </p:sp>
      <p:pic>
        <p:nvPicPr>
          <p:cNvPr id="6" name="Content Placeholder 5" descr="A diagram of a machine learning&#10;&#10;Description automatically generated">
            <a:extLst>
              <a:ext uri="{FF2B5EF4-FFF2-40B4-BE49-F238E27FC236}">
                <a16:creationId xmlns:a16="http://schemas.microsoft.com/office/drawing/2014/main" id="{0ACD2857-CD96-F138-C36F-14F1EB200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035" b="1305"/>
          <a:stretch/>
        </p:blipFill>
        <p:spPr>
          <a:xfrm>
            <a:off x="6857214" y="1080040"/>
            <a:ext cx="5334786" cy="4990561"/>
          </a:xfrm>
        </p:spPr>
      </p:pic>
      <p:pic>
        <p:nvPicPr>
          <p:cNvPr id="8" name="Picture 7" descr="Datei:ChatGPT logo.svg – Wikipedia">
            <a:extLst>
              <a:ext uri="{FF2B5EF4-FFF2-40B4-BE49-F238E27FC236}">
                <a16:creationId xmlns:a16="http://schemas.microsoft.com/office/drawing/2014/main" id="{E13AD37B-3E1D-B624-CA7C-74EE7C8B7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063" y="4669287"/>
            <a:ext cx="1047720" cy="1050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7A684-D159-AD09-428A-4D5F9724CE9D}"/>
              </a:ext>
            </a:extLst>
          </p:cNvPr>
          <p:cNvSpPr txBox="1"/>
          <p:nvPr/>
        </p:nvSpPr>
        <p:spPr>
          <a:xfrm>
            <a:off x="295555" y="1559374"/>
            <a:ext cx="73590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latin typeface="Europea"/>
                <a:ea typeface="Calibri" panose="020F0502020204030204"/>
                <a:cs typeface="Calibri" panose="020F0502020204030204"/>
              </a:rPr>
              <a:t>i</a:t>
            </a:r>
            <a:r>
              <a:rPr lang="nl-NL" dirty="0" smtClean="0">
                <a:latin typeface="Europea"/>
                <a:ea typeface="Calibri" panose="020F0502020204030204"/>
                <a:cs typeface="Calibri" panose="020F0502020204030204"/>
              </a:rPr>
              <a:t>s </a:t>
            </a:r>
            <a:r>
              <a:rPr lang="nl-NL" dirty="0">
                <a:latin typeface="Europea"/>
                <a:ea typeface="Calibri" panose="020F0502020204030204"/>
                <a:cs typeface="Calibri" panose="020F0502020204030204"/>
              </a:rPr>
              <a:t>een vorm van </a:t>
            </a:r>
            <a:r>
              <a:rPr lang="nl-NL" b="1" dirty="0">
                <a:solidFill>
                  <a:schemeClr val="accent5">
                    <a:lumMod val="75000"/>
                  </a:schemeClr>
                </a:solidFill>
                <a:latin typeface="Europea"/>
                <a:ea typeface="Calibri" panose="020F0502020204030204"/>
                <a:cs typeface="Calibri" panose="020F0502020204030204"/>
              </a:rPr>
              <a:t>kunstmatige intelligentie</a:t>
            </a:r>
            <a:r>
              <a:rPr lang="nl-NL" dirty="0">
                <a:latin typeface="Europea"/>
                <a:ea typeface="Calibri" panose="020F0502020204030204"/>
                <a:cs typeface="Calibri" panose="020F0502020204030204"/>
              </a:rPr>
              <a:t> die nieuwe dingen maakt...</a:t>
            </a:r>
          </a:p>
          <a:p>
            <a:pPr marL="285750" indent="-285750">
              <a:buFont typeface="Calibri"/>
              <a:buChar char="-"/>
            </a:pPr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nl-NL" dirty="0">
              <a:latin typeface="Europea"/>
              <a:ea typeface="Calibri" panose="020F0502020204030204"/>
              <a:cs typeface="Calibri" panose="020F0502020204030204"/>
            </a:endParaRPr>
          </a:p>
          <a:p>
            <a:r>
              <a:rPr lang="nl-NL" dirty="0">
                <a:latin typeface="Europea"/>
                <a:ea typeface="Calibri" panose="020F0502020204030204"/>
                <a:cs typeface="Calibri" panose="020F0502020204030204"/>
              </a:rPr>
              <a:t>...op basis van een ongekend grote hoeveelheid data.</a:t>
            </a:r>
          </a:p>
        </p:txBody>
      </p:sp>
      <p:pic>
        <p:nvPicPr>
          <p:cNvPr id="3" name="Picture 2" descr="Gemini (language model) - Wikipedia">
            <a:extLst>
              <a:ext uri="{FF2B5EF4-FFF2-40B4-BE49-F238E27FC236}">
                <a16:creationId xmlns:a16="http://schemas.microsoft.com/office/drawing/2014/main" id="{0A646C8B-B386-8BF9-1E60-4BB45716C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37" y="4770354"/>
            <a:ext cx="2336800" cy="858520"/>
          </a:xfrm>
          <a:prstGeom prst="rect">
            <a:avLst/>
          </a:prstGeom>
        </p:spPr>
      </p:pic>
      <p:pic>
        <p:nvPicPr>
          <p:cNvPr id="5" name="Picture 4" descr="Midjourney Cartoon Prompts with Examples - A Swift Guide to AI Art">
            <a:extLst>
              <a:ext uri="{FF2B5EF4-FFF2-40B4-BE49-F238E27FC236}">
                <a16:creationId xmlns:a16="http://schemas.microsoft.com/office/drawing/2014/main" id="{3B43D5E7-854F-0CC0-7168-8C7C65FE7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62" y="1964101"/>
            <a:ext cx="1642534" cy="1600200"/>
          </a:xfrm>
          <a:prstGeom prst="rect">
            <a:avLst/>
          </a:prstGeom>
        </p:spPr>
      </p:pic>
      <p:pic>
        <p:nvPicPr>
          <p:cNvPr id="10" name="Picture 9" descr="https://www.rom.on.ca/sites/default/files/a_portrait_of_jordan_peele_by_pablo_picasso.png">
            <a:extLst>
              <a:ext uri="{FF2B5EF4-FFF2-40B4-BE49-F238E27FC236}">
                <a16:creationId xmlns:a16="http://schemas.microsoft.com/office/drawing/2014/main" id="{E6AEF643-187E-A01B-2E84-0B9BBC004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839" y="1959838"/>
            <a:ext cx="1348416" cy="1615483"/>
          </a:xfrm>
          <a:prstGeom prst="rect">
            <a:avLst/>
          </a:prstGeom>
        </p:spPr>
      </p:pic>
      <p:pic>
        <p:nvPicPr>
          <p:cNvPr id="12" name="Picture 11" descr="William Shakespeare Cartoon Images – Browse 746 Stock Photos ...">
            <a:extLst>
              <a:ext uri="{FF2B5EF4-FFF2-40B4-BE49-F238E27FC236}">
                <a16:creationId xmlns:a16="http://schemas.microsoft.com/office/drawing/2014/main" id="{BDE59425-3F90-2710-5662-F5D3D84ABF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1501" y="1961994"/>
            <a:ext cx="2144581" cy="16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1162</Words>
  <Application>Microsoft Office PowerPoint</Application>
  <PresentationFormat>Widescreen</PresentationFormat>
  <Paragraphs>257</Paragraphs>
  <Slides>26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Europea</vt:lpstr>
      <vt:lpstr>Europea Light</vt:lpstr>
      <vt:lpstr>Wingdings</vt:lpstr>
      <vt:lpstr>Wingdings 3</vt:lpstr>
      <vt:lpstr>Office Theme</vt:lpstr>
      <vt:lpstr>GENERATIEVE AI  &amp; MACHINEVERTALING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Dus wat is het nou. . .?</vt:lpstr>
      <vt:lpstr>GENERATIEVE AI</vt:lpstr>
      <vt:lpstr>PowerPoint Presentation</vt:lpstr>
      <vt:lpstr>Mogelijkheden en risico’s</vt:lpstr>
      <vt:lpstr>MOGELIJKHEDEN</vt:lpstr>
      <vt:lpstr>PowerPoint Presentation</vt:lpstr>
      <vt:lpstr>PowerPoint Presentation</vt:lpstr>
      <vt:lpstr>HOE ZIT HET NU ECHT?</vt:lpstr>
      <vt:lpstr>MACHINEVERTALING</vt:lpstr>
      <vt:lpstr>PowerPoint Presentation</vt:lpstr>
      <vt:lpstr>Wat doet de  Europese Unie?</vt:lpstr>
      <vt:lpstr>EU AI ACT: een primeur</vt:lpstr>
      <vt:lpstr>DESINFORMATIE</vt:lpstr>
      <vt:lpstr>Maatschappelijk belang</vt:lpstr>
      <vt:lpstr>PowerPoint Presentation</vt:lpstr>
      <vt:lpstr>ECOLOGISCHE VOETAFRDUK  AI zit niet zomaar in the cloud</vt:lpstr>
      <vt:lpstr>PowerPoint Presentation</vt:lpstr>
      <vt:lpstr>PowerPoint Presentation</vt:lpstr>
      <vt:lpstr>Hebben jullie nog vragen?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GENERATIEVE AI EN MACHINEVERTALING</dc:title>
  <dc:creator>BERNAERTS Marte</dc:creator>
  <cp:lastModifiedBy>BOERLEIDER Sharon (COMM-THE HAGUE)</cp:lastModifiedBy>
  <cp:revision>796</cp:revision>
  <dcterms:created xsi:type="dcterms:W3CDTF">2024-02-15T08:23:02Z</dcterms:created>
  <dcterms:modified xsi:type="dcterms:W3CDTF">2024-03-25T15:53:09Z</dcterms:modified>
</cp:coreProperties>
</file>